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1" r:id="rId2"/>
    <p:sldMasterId id="2147483664" r:id="rId3"/>
  </p:sldMasterIdLst>
  <p:notesMasterIdLst>
    <p:notesMasterId r:id="rId65"/>
  </p:notesMasterIdLst>
  <p:handoutMasterIdLst>
    <p:handoutMasterId r:id="rId66"/>
  </p:handoutMasterIdLst>
  <p:sldIdLst>
    <p:sldId id="257" r:id="rId4"/>
    <p:sldId id="265" r:id="rId5"/>
    <p:sldId id="264" r:id="rId6"/>
    <p:sldId id="266" r:id="rId7"/>
    <p:sldId id="267" r:id="rId8"/>
    <p:sldId id="270" r:id="rId9"/>
    <p:sldId id="271" r:id="rId10"/>
    <p:sldId id="275" r:id="rId11"/>
    <p:sldId id="273" r:id="rId12"/>
    <p:sldId id="344" r:id="rId13"/>
    <p:sldId id="338" r:id="rId14"/>
    <p:sldId id="337" r:id="rId15"/>
    <p:sldId id="342" r:id="rId16"/>
    <p:sldId id="276" r:id="rId17"/>
    <p:sldId id="326" r:id="rId18"/>
    <p:sldId id="277" r:id="rId19"/>
    <p:sldId id="315" r:id="rId20"/>
    <p:sldId id="327" r:id="rId21"/>
    <p:sldId id="279" r:id="rId22"/>
    <p:sldId id="308" r:id="rId23"/>
    <p:sldId id="343" r:id="rId24"/>
    <p:sldId id="280" r:id="rId25"/>
    <p:sldId id="282" r:id="rId26"/>
    <p:sldId id="283" r:id="rId27"/>
    <p:sldId id="284" r:id="rId28"/>
    <p:sldId id="285" r:id="rId29"/>
    <p:sldId id="278" r:id="rId30"/>
    <p:sldId id="286" r:id="rId31"/>
    <p:sldId id="287" r:id="rId32"/>
    <p:sldId id="288" r:id="rId33"/>
    <p:sldId id="289" r:id="rId34"/>
    <p:sldId id="290" r:id="rId35"/>
    <p:sldId id="328" r:id="rId36"/>
    <p:sldId id="332" r:id="rId37"/>
    <p:sldId id="333" r:id="rId38"/>
    <p:sldId id="293" r:id="rId39"/>
    <p:sldId id="294" r:id="rId40"/>
    <p:sldId id="295" r:id="rId41"/>
    <p:sldId id="296" r:id="rId42"/>
    <p:sldId id="302" r:id="rId43"/>
    <p:sldId id="297" r:id="rId44"/>
    <p:sldId id="298" r:id="rId45"/>
    <p:sldId id="329" r:id="rId46"/>
    <p:sldId id="299" r:id="rId47"/>
    <p:sldId id="303" r:id="rId48"/>
    <p:sldId id="304" r:id="rId49"/>
    <p:sldId id="305" r:id="rId50"/>
    <p:sldId id="330" r:id="rId51"/>
    <p:sldId id="307" r:id="rId52"/>
    <p:sldId id="309" r:id="rId53"/>
    <p:sldId id="312" r:id="rId54"/>
    <p:sldId id="313" r:id="rId55"/>
    <p:sldId id="314" r:id="rId56"/>
    <p:sldId id="316" r:id="rId57"/>
    <p:sldId id="318" r:id="rId58"/>
    <p:sldId id="319" r:id="rId59"/>
    <p:sldId id="310" r:id="rId60"/>
    <p:sldId id="311" r:id="rId61"/>
    <p:sldId id="306" r:id="rId62"/>
    <p:sldId id="321" r:id="rId63"/>
    <p:sldId id="322" r:id="rId6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EC16AC-FF33-4731-96E8-DF60D381F04D}">
          <p14:sldIdLst>
            <p14:sldId id="257"/>
            <p14:sldId id="265"/>
            <p14:sldId id="264"/>
            <p14:sldId id="266"/>
            <p14:sldId id="267"/>
            <p14:sldId id="270"/>
            <p14:sldId id="271"/>
            <p14:sldId id="275"/>
            <p14:sldId id="273"/>
            <p14:sldId id="344"/>
            <p14:sldId id="338"/>
            <p14:sldId id="337"/>
            <p14:sldId id="342"/>
            <p14:sldId id="276"/>
            <p14:sldId id="326"/>
            <p14:sldId id="277"/>
            <p14:sldId id="315"/>
            <p14:sldId id="327"/>
            <p14:sldId id="279"/>
            <p14:sldId id="308"/>
            <p14:sldId id="343"/>
            <p14:sldId id="280"/>
            <p14:sldId id="282"/>
            <p14:sldId id="283"/>
            <p14:sldId id="284"/>
            <p14:sldId id="285"/>
            <p14:sldId id="278"/>
            <p14:sldId id="286"/>
            <p14:sldId id="287"/>
            <p14:sldId id="288"/>
            <p14:sldId id="289"/>
            <p14:sldId id="290"/>
            <p14:sldId id="328"/>
            <p14:sldId id="332"/>
            <p14:sldId id="333"/>
            <p14:sldId id="293"/>
            <p14:sldId id="294"/>
            <p14:sldId id="295"/>
            <p14:sldId id="296"/>
            <p14:sldId id="302"/>
            <p14:sldId id="297"/>
            <p14:sldId id="298"/>
            <p14:sldId id="329"/>
            <p14:sldId id="299"/>
            <p14:sldId id="303"/>
            <p14:sldId id="304"/>
            <p14:sldId id="305"/>
            <p14:sldId id="330"/>
            <p14:sldId id="307"/>
            <p14:sldId id="309"/>
            <p14:sldId id="312"/>
            <p14:sldId id="313"/>
            <p14:sldId id="314"/>
            <p14:sldId id="316"/>
            <p14:sldId id="318"/>
            <p14:sldId id="319"/>
            <p14:sldId id="310"/>
            <p14:sldId id="311"/>
            <p14:sldId id="306"/>
            <p14:sldId id="321"/>
            <p14:sldId id="322"/>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166"/>
    <a:srgbClr val="66C06F"/>
    <a:srgbClr val="2D63A5"/>
    <a:srgbClr val="010E25"/>
    <a:srgbClr val="2955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3"/>
    <p:restoredTop sz="94674"/>
  </p:normalViewPr>
  <p:slideViewPr>
    <p:cSldViewPr snapToGrid="0" snapToObjects="1">
      <p:cViewPr>
        <p:scale>
          <a:sx n="90" d="100"/>
          <a:sy n="90" d="100"/>
        </p:scale>
        <p:origin x="-1770" y="-1080"/>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6"/>
          <c:order val="6"/>
          <c:tx>
            <c:strRef>
              <c:f>Sheet1!$A$8</c:f>
              <c:strCache>
                <c:ptCount val="1"/>
                <c:pt idx="0">
                  <c:v>Self Storage</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Sheet1!$B$8:$G$8</c:f>
              <c:numCache>
                <c:formatCode>0%</c:formatCode>
                <c:ptCount val="6"/>
                <c:pt idx="0">
                  <c:v>0.35220000000000001</c:v>
                </c:pt>
                <c:pt idx="1">
                  <c:v>0.19939999999999999</c:v>
                </c:pt>
                <c:pt idx="2">
                  <c:v>9.4899999999999998E-2</c:v>
                </c:pt>
                <c:pt idx="3">
                  <c:v>0.31440000000000001</c:v>
                </c:pt>
                <c:pt idx="4">
                  <c:v>0.40649999999999997</c:v>
                </c:pt>
                <c:pt idx="5">
                  <c:v>-8.4199999999999997E-2</c:v>
                </c:pt>
              </c:numCache>
            </c:numRef>
          </c:val>
        </c:ser>
        <c:ser>
          <c:idx val="0"/>
          <c:order val="0"/>
          <c:tx>
            <c:strRef>
              <c:f>Sheet1!$A$2</c:f>
              <c:strCache>
                <c:ptCount val="1"/>
                <c:pt idx="0">
                  <c:v>Industrial</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Sheet1!$B$2:$G$2</c:f>
              <c:numCache>
                <c:formatCode>0%</c:formatCode>
                <c:ptCount val="6"/>
                <c:pt idx="0">
                  <c:v>-5.16E-2</c:v>
                </c:pt>
                <c:pt idx="1">
                  <c:v>0.31280000000000002</c:v>
                </c:pt>
                <c:pt idx="2">
                  <c:v>7.3999999999999996E-2</c:v>
                </c:pt>
                <c:pt idx="3">
                  <c:v>0.21</c:v>
                </c:pt>
                <c:pt idx="4">
                  <c:v>2.64E-2</c:v>
                </c:pt>
                <c:pt idx="5">
                  <c:v>0.30549999999999999</c:v>
                </c:pt>
              </c:numCache>
            </c:numRef>
          </c:val>
        </c:ser>
        <c:ser>
          <c:idx val="1"/>
          <c:order val="1"/>
          <c:tx>
            <c:strRef>
              <c:f>Sheet1!$A$3</c:f>
              <c:strCache>
                <c:ptCount val="1"/>
                <c:pt idx="0">
                  <c:v>Office</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Sheet1!$B$3:$G$3</c:f>
              <c:numCache>
                <c:formatCode>0%</c:formatCode>
                <c:ptCount val="6"/>
                <c:pt idx="0">
                  <c:v>-7.6E-3</c:v>
                </c:pt>
                <c:pt idx="1">
                  <c:v>0.14149999999999999</c:v>
                </c:pt>
                <c:pt idx="2">
                  <c:v>5.57E-2</c:v>
                </c:pt>
                <c:pt idx="3">
                  <c:v>0.2586</c:v>
                </c:pt>
                <c:pt idx="4">
                  <c:v>2.8999999999999998E-3</c:v>
                </c:pt>
                <c:pt idx="5">
                  <c:v>0.16020000000000001</c:v>
                </c:pt>
              </c:numCache>
            </c:numRef>
          </c:val>
        </c:ser>
        <c:ser>
          <c:idx val="2"/>
          <c:order val="2"/>
          <c:tx>
            <c:strRef>
              <c:f>Sheet1!$A$4</c:f>
              <c:strCache>
                <c:ptCount val="1"/>
                <c:pt idx="0">
                  <c:v>Retail</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Sheet1!$B$4:$G$4</c:f>
              <c:numCache>
                <c:formatCode>0%</c:formatCode>
                <c:ptCount val="6"/>
                <c:pt idx="0">
                  <c:v>0.122</c:v>
                </c:pt>
                <c:pt idx="1">
                  <c:v>0.26740000000000003</c:v>
                </c:pt>
                <c:pt idx="2">
                  <c:v>1.8599999999999998E-2</c:v>
                </c:pt>
                <c:pt idx="3">
                  <c:v>0.2762</c:v>
                </c:pt>
                <c:pt idx="4">
                  <c:v>4.5600000000000002E-2</c:v>
                </c:pt>
                <c:pt idx="5">
                  <c:v>0.1628</c:v>
                </c:pt>
              </c:numCache>
            </c:numRef>
          </c:val>
        </c:ser>
        <c:ser>
          <c:idx val="3"/>
          <c:order val="3"/>
          <c:tx>
            <c:strRef>
              <c:f>Sheet1!$A$5</c:f>
              <c:strCache>
                <c:ptCount val="1"/>
                <c:pt idx="0">
                  <c:v>Residential</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Sheet1!$B$5:$G$5</c:f>
              <c:numCache>
                <c:formatCode>0%</c:formatCode>
                <c:ptCount val="6"/>
                <c:pt idx="0">
                  <c:v>0.1537</c:v>
                </c:pt>
                <c:pt idx="1">
                  <c:v>6.9400000000000003E-2</c:v>
                </c:pt>
                <c:pt idx="2">
                  <c:v>-5.3600000000000002E-2</c:v>
                </c:pt>
                <c:pt idx="3">
                  <c:v>0.40039999999999998</c:v>
                </c:pt>
                <c:pt idx="4">
                  <c:v>0.17069999999999999</c:v>
                </c:pt>
                <c:pt idx="5">
                  <c:v>2.1499999999999998E-2</c:v>
                </c:pt>
              </c:numCache>
            </c:numRef>
          </c:val>
        </c:ser>
        <c:ser>
          <c:idx val="4"/>
          <c:order val="4"/>
          <c:tx>
            <c:strRef>
              <c:f>Sheet1!$A$6</c:f>
              <c:strCache>
                <c:ptCount val="1"/>
                <c:pt idx="0">
                  <c:v>Lodging/Resorts</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Sheet1!$B$6:$G$6</c:f>
              <c:numCache>
                <c:formatCode>0%</c:formatCode>
                <c:ptCount val="6"/>
                <c:pt idx="0">
                  <c:v>-0.1431</c:v>
                </c:pt>
                <c:pt idx="1">
                  <c:v>0.12529999999999999</c:v>
                </c:pt>
                <c:pt idx="2">
                  <c:v>0.27179999999999999</c:v>
                </c:pt>
                <c:pt idx="3">
                  <c:v>0.32500000000000001</c:v>
                </c:pt>
                <c:pt idx="4">
                  <c:v>-0.2442</c:v>
                </c:pt>
                <c:pt idx="5">
                  <c:v>0.1363</c:v>
                </c:pt>
              </c:numCache>
            </c:numRef>
          </c:val>
        </c:ser>
        <c:ser>
          <c:idx val="5"/>
          <c:order val="5"/>
          <c:tx>
            <c:strRef>
              <c:f>Sheet1!$A$7</c:f>
              <c:strCache>
                <c:ptCount val="1"/>
                <c:pt idx="0">
                  <c:v>Health Care</c:v>
                </c:pt>
              </c:strCache>
            </c:strRef>
          </c:tx>
          <c:invertIfNegative val="0"/>
          <c:cat>
            <c:strRef>
              <c:f>Sheet1!$B$1:$G$1</c:f>
              <c:strCache>
                <c:ptCount val="6"/>
                <c:pt idx="0">
                  <c:v>2011</c:v>
                </c:pt>
                <c:pt idx="1">
                  <c:v>2012</c:v>
                </c:pt>
                <c:pt idx="2">
                  <c:v>2013</c:v>
                </c:pt>
                <c:pt idx="3">
                  <c:v>2014</c:v>
                </c:pt>
                <c:pt idx="4">
                  <c:v>2015</c:v>
                </c:pt>
                <c:pt idx="5">
                  <c:v>2016 YTD</c:v>
                </c:pt>
              </c:strCache>
            </c:strRef>
          </c:cat>
          <c:val>
            <c:numRef>
              <c:f>Sheet1!$B$7:$G$7</c:f>
              <c:numCache>
                <c:formatCode>0%</c:formatCode>
                <c:ptCount val="6"/>
                <c:pt idx="0">
                  <c:v>0.1363</c:v>
                </c:pt>
                <c:pt idx="1">
                  <c:v>0.20530000000000001</c:v>
                </c:pt>
                <c:pt idx="2">
                  <c:v>-7.0599999999999996E-2</c:v>
                </c:pt>
                <c:pt idx="3">
                  <c:v>0.3332</c:v>
                </c:pt>
                <c:pt idx="4">
                  <c:v>-7.2499999999999995E-2</c:v>
                </c:pt>
                <c:pt idx="5">
                  <c:v>0.21809999999999999</c:v>
                </c:pt>
              </c:numCache>
            </c:numRef>
          </c:val>
        </c:ser>
        <c:dLbls>
          <c:showLegendKey val="0"/>
          <c:showVal val="0"/>
          <c:showCatName val="0"/>
          <c:showSerName val="0"/>
          <c:showPercent val="0"/>
          <c:showBubbleSize val="0"/>
        </c:dLbls>
        <c:gapWidth val="80"/>
        <c:axId val="130980480"/>
        <c:axId val="130986368"/>
      </c:barChart>
      <c:catAx>
        <c:axId val="130980480"/>
        <c:scaling>
          <c:orientation val="minMax"/>
        </c:scaling>
        <c:delete val="0"/>
        <c:axPos val="b"/>
        <c:majorTickMark val="out"/>
        <c:minorTickMark val="none"/>
        <c:tickLblPos val="low"/>
        <c:txPr>
          <a:bodyPr/>
          <a:lstStyle/>
          <a:p>
            <a:pPr>
              <a:defRPr sz="1400"/>
            </a:pPr>
            <a:endParaRPr lang="en-US"/>
          </a:p>
        </c:txPr>
        <c:crossAx val="130986368"/>
        <c:crosses val="autoZero"/>
        <c:auto val="1"/>
        <c:lblAlgn val="ctr"/>
        <c:lblOffset val="100"/>
        <c:noMultiLvlLbl val="0"/>
      </c:catAx>
      <c:valAx>
        <c:axId val="130986368"/>
        <c:scaling>
          <c:orientation val="minMax"/>
        </c:scaling>
        <c:delete val="0"/>
        <c:axPos val="l"/>
        <c:majorGridlines/>
        <c:numFmt formatCode="0%" sourceLinked="0"/>
        <c:majorTickMark val="out"/>
        <c:minorTickMark val="none"/>
        <c:tickLblPos val="nextTo"/>
        <c:crossAx val="130980480"/>
        <c:crosses val="autoZero"/>
        <c:crossBetween val="between"/>
      </c:valAx>
    </c:plotArea>
    <c:legend>
      <c:legendPos val="t"/>
      <c:layout>
        <c:manualLayout>
          <c:xMode val="edge"/>
          <c:yMode val="edge"/>
          <c:x val="9.3678625923047404E-2"/>
          <c:y val="1.6931222574252409E-2"/>
          <c:w val="0.88898692031836646"/>
          <c:h val="0.15241033284517197"/>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29166"/>
            </a:solidFill>
          </c:spPr>
          <c:invertIfNegative val="0"/>
          <c:cat>
            <c:strRef>
              <c:f>Sheet1!$A$2:$A$4</c:f>
              <c:strCache>
                <c:ptCount val="3"/>
                <c:pt idx="0">
                  <c:v>Broad Index</c:v>
                </c:pt>
                <c:pt idx="1">
                  <c:v>Asset-Focused Index</c:v>
                </c:pt>
                <c:pt idx="2">
                  <c:v>Peer Group</c:v>
                </c:pt>
              </c:strCache>
            </c:strRef>
          </c:cat>
          <c:val>
            <c:numRef>
              <c:f>Sheet1!$B$2:$B$4</c:f>
              <c:numCache>
                <c:formatCode>0%</c:formatCode>
                <c:ptCount val="3"/>
                <c:pt idx="0">
                  <c:v>0.38383838383838381</c:v>
                </c:pt>
                <c:pt idx="1">
                  <c:v>0.29292929292929293</c:v>
                </c:pt>
                <c:pt idx="2">
                  <c:v>0.38383838383838381</c:v>
                </c:pt>
              </c:numCache>
            </c:numRef>
          </c:val>
        </c:ser>
        <c:dLbls>
          <c:showLegendKey val="0"/>
          <c:showVal val="0"/>
          <c:showCatName val="0"/>
          <c:showSerName val="0"/>
          <c:showPercent val="0"/>
          <c:showBubbleSize val="0"/>
        </c:dLbls>
        <c:gapWidth val="80"/>
        <c:axId val="131676416"/>
        <c:axId val="131678208"/>
      </c:barChart>
      <c:catAx>
        <c:axId val="131676416"/>
        <c:scaling>
          <c:orientation val="minMax"/>
        </c:scaling>
        <c:delete val="0"/>
        <c:axPos val="b"/>
        <c:majorTickMark val="out"/>
        <c:minorTickMark val="none"/>
        <c:tickLblPos val="nextTo"/>
        <c:txPr>
          <a:bodyPr/>
          <a:lstStyle/>
          <a:p>
            <a:pPr>
              <a:defRPr sz="1000"/>
            </a:pPr>
            <a:endParaRPr lang="en-US"/>
          </a:p>
        </c:txPr>
        <c:crossAx val="131678208"/>
        <c:crosses val="autoZero"/>
        <c:auto val="1"/>
        <c:lblAlgn val="ctr"/>
        <c:lblOffset val="100"/>
        <c:noMultiLvlLbl val="0"/>
      </c:catAx>
      <c:valAx>
        <c:axId val="131678208"/>
        <c:scaling>
          <c:orientation val="minMax"/>
        </c:scaling>
        <c:delete val="0"/>
        <c:axPos val="l"/>
        <c:numFmt formatCode="0%" sourceLinked="1"/>
        <c:majorTickMark val="out"/>
        <c:minorTickMark val="none"/>
        <c:tickLblPos val="nextTo"/>
        <c:crossAx val="131676416"/>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400" u="sng"/>
            </a:pPr>
            <a:r>
              <a:rPr lang="en-US" sz="2400" u="sng" dirty="0" smtClean="0"/>
              <a:t>2014 – 2016 YTD</a:t>
            </a:r>
            <a:endParaRPr lang="en-US" sz="2400" u="sng" dirty="0"/>
          </a:p>
        </c:rich>
      </c:tx>
      <c:layout/>
      <c:overlay val="0"/>
    </c:title>
    <c:autoTitleDeleted val="0"/>
    <c:plotArea>
      <c:layout/>
      <c:lineChart>
        <c:grouping val="standard"/>
        <c:varyColors val="0"/>
        <c:ser>
          <c:idx val="0"/>
          <c:order val="0"/>
          <c:tx>
            <c:strRef>
              <c:f>Sheet1!$A$2</c:f>
              <c:strCache>
                <c:ptCount val="1"/>
                <c:pt idx="0">
                  <c:v>Industrial</c:v>
                </c:pt>
              </c:strCache>
            </c:strRef>
          </c:tx>
          <c:marker>
            <c:symbol val="none"/>
          </c:marker>
          <c:cat>
            <c:strRef>
              <c:f>Sheet1!$B$1:$E$1</c:f>
              <c:strCache>
                <c:ptCount val="4"/>
                <c:pt idx="0">
                  <c:v>2013</c:v>
                </c:pt>
                <c:pt idx="1">
                  <c:v>2014</c:v>
                </c:pt>
                <c:pt idx="2">
                  <c:v>2015</c:v>
                </c:pt>
                <c:pt idx="3">
                  <c:v>2016 YTD</c:v>
                </c:pt>
              </c:strCache>
            </c:strRef>
          </c:cat>
          <c:val>
            <c:numRef>
              <c:f>Sheet1!$B$2:$E$2</c:f>
              <c:numCache>
                <c:formatCode>0.00</c:formatCode>
                <c:ptCount val="4"/>
                <c:pt idx="0" formatCode="0">
                  <c:v>100</c:v>
                </c:pt>
                <c:pt idx="1">
                  <c:v>121</c:v>
                </c:pt>
                <c:pt idx="2">
                  <c:v>124.1944</c:v>
                </c:pt>
                <c:pt idx="3">
                  <c:v>162.13578919999998</c:v>
                </c:pt>
              </c:numCache>
            </c:numRef>
          </c:val>
          <c:smooth val="0"/>
        </c:ser>
        <c:ser>
          <c:idx val="1"/>
          <c:order val="1"/>
          <c:tx>
            <c:strRef>
              <c:f>Sheet1!$A$3</c:f>
              <c:strCache>
                <c:ptCount val="1"/>
                <c:pt idx="0">
                  <c:v>Office</c:v>
                </c:pt>
              </c:strCache>
            </c:strRef>
          </c:tx>
          <c:marker>
            <c:symbol val="none"/>
          </c:marker>
          <c:cat>
            <c:strRef>
              <c:f>Sheet1!$B$1:$E$1</c:f>
              <c:strCache>
                <c:ptCount val="4"/>
                <c:pt idx="0">
                  <c:v>2013</c:v>
                </c:pt>
                <c:pt idx="1">
                  <c:v>2014</c:v>
                </c:pt>
                <c:pt idx="2">
                  <c:v>2015</c:v>
                </c:pt>
                <c:pt idx="3">
                  <c:v>2016 YTD</c:v>
                </c:pt>
              </c:strCache>
            </c:strRef>
          </c:cat>
          <c:val>
            <c:numRef>
              <c:f>Sheet1!$B$3:$E$3</c:f>
              <c:numCache>
                <c:formatCode>0.00</c:formatCode>
                <c:ptCount val="4"/>
                <c:pt idx="0" formatCode="0">
                  <c:v>100</c:v>
                </c:pt>
                <c:pt idx="1">
                  <c:v>125.86</c:v>
                </c:pt>
                <c:pt idx="2">
                  <c:v>126.22499399999998</c:v>
                </c:pt>
                <c:pt idx="3">
                  <c:v>146.4462380388</c:v>
                </c:pt>
              </c:numCache>
            </c:numRef>
          </c:val>
          <c:smooth val="0"/>
        </c:ser>
        <c:ser>
          <c:idx val="2"/>
          <c:order val="2"/>
          <c:tx>
            <c:strRef>
              <c:f>Sheet1!$A$4</c:f>
              <c:strCache>
                <c:ptCount val="1"/>
                <c:pt idx="0">
                  <c:v>Retail</c:v>
                </c:pt>
              </c:strCache>
            </c:strRef>
          </c:tx>
          <c:marker>
            <c:symbol val="none"/>
          </c:marker>
          <c:cat>
            <c:strRef>
              <c:f>Sheet1!$B$1:$E$1</c:f>
              <c:strCache>
                <c:ptCount val="4"/>
                <c:pt idx="0">
                  <c:v>2013</c:v>
                </c:pt>
                <c:pt idx="1">
                  <c:v>2014</c:v>
                </c:pt>
                <c:pt idx="2">
                  <c:v>2015</c:v>
                </c:pt>
                <c:pt idx="3">
                  <c:v>2016 YTD</c:v>
                </c:pt>
              </c:strCache>
            </c:strRef>
          </c:cat>
          <c:val>
            <c:numRef>
              <c:f>Sheet1!$B$4:$E$4</c:f>
              <c:numCache>
                <c:formatCode>0.00</c:formatCode>
                <c:ptCount val="4"/>
                <c:pt idx="0" formatCode="0">
                  <c:v>100</c:v>
                </c:pt>
                <c:pt idx="1">
                  <c:v>127.62</c:v>
                </c:pt>
                <c:pt idx="2">
                  <c:v>133.43947200000002</c:v>
                </c:pt>
                <c:pt idx="3">
                  <c:v>155.16341804160004</c:v>
                </c:pt>
              </c:numCache>
            </c:numRef>
          </c:val>
          <c:smooth val="0"/>
        </c:ser>
        <c:ser>
          <c:idx val="3"/>
          <c:order val="3"/>
          <c:tx>
            <c:strRef>
              <c:f>Sheet1!$A$5</c:f>
              <c:strCache>
                <c:ptCount val="1"/>
                <c:pt idx="0">
                  <c:v>Residential</c:v>
                </c:pt>
              </c:strCache>
            </c:strRef>
          </c:tx>
          <c:marker>
            <c:symbol val="none"/>
          </c:marker>
          <c:cat>
            <c:strRef>
              <c:f>Sheet1!$B$1:$E$1</c:f>
              <c:strCache>
                <c:ptCount val="4"/>
                <c:pt idx="0">
                  <c:v>2013</c:v>
                </c:pt>
                <c:pt idx="1">
                  <c:v>2014</c:v>
                </c:pt>
                <c:pt idx="2">
                  <c:v>2015</c:v>
                </c:pt>
                <c:pt idx="3">
                  <c:v>2016 YTD</c:v>
                </c:pt>
              </c:strCache>
            </c:strRef>
          </c:cat>
          <c:val>
            <c:numRef>
              <c:f>Sheet1!$B$5:$E$5</c:f>
              <c:numCache>
                <c:formatCode>0.00</c:formatCode>
                <c:ptCount val="4"/>
                <c:pt idx="0" formatCode="0">
                  <c:v>100</c:v>
                </c:pt>
                <c:pt idx="1">
                  <c:v>140.04</c:v>
                </c:pt>
                <c:pt idx="2">
                  <c:v>163.944828</c:v>
                </c:pt>
                <c:pt idx="3">
                  <c:v>167.46964180200001</c:v>
                </c:pt>
              </c:numCache>
            </c:numRef>
          </c:val>
          <c:smooth val="0"/>
        </c:ser>
        <c:ser>
          <c:idx val="4"/>
          <c:order val="4"/>
          <c:tx>
            <c:strRef>
              <c:f>Sheet1!$A$6</c:f>
              <c:strCache>
                <c:ptCount val="1"/>
                <c:pt idx="0">
                  <c:v>Lodging/Resorts</c:v>
                </c:pt>
              </c:strCache>
            </c:strRef>
          </c:tx>
          <c:marker>
            <c:symbol val="none"/>
          </c:marker>
          <c:cat>
            <c:strRef>
              <c:f>Sheet1!$B$1:$E$1</c:f>
              <c:strCache>
                <c:ptCount val="4"/>
                <c:pt idx="0">
                  <c:v>2013</c:v>
                </c:pt>
                <c:pt idx="1">
                  <c:v>2014</c:v>
                </c:pt>
                <c:pt idx="2">
                  <c:v>2015</c:v>
                </c:pt>
                <c:pt idx="3">
                  <c:v>2016 YTD</c:v>
                </c:pt>
              </c:strCache>
            </c:strRef>
          </c:cat>
          <c:val>
            <c:numRef>
              <c:f>Sheet1!$B$6:$E$6</c:f>
              <c:numCache>
                <c:formatCode>0.00</c:formatCode>
                <c:ptCount val="4"/>
                <c:pt idx="0" formatCode="0">
                  <c:v>100</c:v>
                </c:pt>
                <c:pt idx="1">
                  <c:v>132.5</c:v>
                </c:pt>
                <c:pt idx="2">
                  <c:v>100.1435</c:v>
                </c:pt>
                <c:pt idx="3">
                  <c:v>113.79305905000001</c:v>
                </c:pt>
              </c:numCache>
            </c:numRef>
          </c:val>
          <c:smooth val="0"/>
        </c:ser>
        <c:ser>
          <c:idx val="5"/>
          <c:order val="5"/>
          <c:tx>
            <c:strRef>
              <c:f>Sheet1!$A$7</c:f>
              <c:strCache>
                <c:ptCount val="1"/>
                <c:pt idx="0">
                  <c:v>Health Care</c:v>
                </c:pt>
              </c:strCache>
            </c:strRef>
          </c:tx>
          <c:marker>
            <c:symbol val="none"/>
          </c:marker>
          <c:cat>
            <c:strRef>
              <c:f>Sheet1!$B$1:$E$1</c:f>
              <c:strCache>
                <c:ptCount val="4"/>
                <c:pt idx="0">
                  <c:v>2013</c:v>
                </c:pt>
                <c:pt idx="1">
                  <c:v>2014</c:v>
                </c:pt>
                <c:pt idx="2">
                  <c:v>2015</c:v>
                </c:pt>
                <c:pt idx="3">
                  <c:v>2016 YTD</c:v>
                </c:pt>
              </c:strCache>
            </c:strRef>
          </c:cat>
          <c:val>
            <c:numRef>
              <c:f>Sheet1!$B$7:$E$7</c:f>
              <c:numCache>
                <c:formatCode>0.00</c:formatCode>
                <c:ptCount val="4"/>
                <c:pt idx="0" formatCode="0">
                  <c:v>100</c:v>
                </c:pt>
                <c:pt idx="1">
                  <c:v>133.32</c:v>
                </c:pt>
                <c:pt idx="2">
                  <c:v>123.65429999999999</c:v>
                </c:pt>
                <c:pt idx="3">
                  <c:v>150.62330282999997</c:v>
                </c:pt>
              </c:numCache>
            </c:numRef>
          </c:val>
          <c:smooth val="0"/>
        </c:ser>
        <c:ser>
          <c:idx val="6"/>
          <c:order val="6"/>
          <c:tx>
            <c:strRef>
              <c:f>Sheet1!$A$8</c:f>
              <c:strCache>
                <c:ptCount val="1"/>
                <c:pt idx="0">
                  <c:v>Self Storage</c:v>
                </c:pt>
              </c:strCache>
            </c:strRef>
          </c:tx>
          <c:marker>
            <c:symbol val="none"/>
          </c:marker>
          <c:cat>
            <c:strRef>
              <c:f>Sheet1!$B$1:$E$1</c:f>
              <c:strCache>
                <c:ptCount val="4"/>
                <c:pt idx="0">
                  <c:v>2013</c:v>
                </c:pt>
                <c:pt idx="1">
                  <c:v>2014</c:v>
                </c:pt>
                <c:pt idx="2">
                  <c:v>2015</c:v>
                </c:pt>
                <c:pt idx="3">
                  <c:v>2016 YTD</c:v>
                </c:pt>
              </c:strCache>
            </c:strRef>
          </c:cat>
          <c:val>
            <c:numRef>
              <c:f>Sheet1!$B$8:$E$8</c:f>
              <c:numCache>
                <c:formatCode>0.00</c:formatCode>
                <c:ptCount val="4"/>
                <c:pt idx="0" formatCode="0">
                  <c:v>100</c:v>
                </c:pt>
                <c:pt idx="1">
                  <c:v>131.44</c:v>
                </c:pt>
                <c:pt idx="2">
                  <c:v>184.87035999999998</c:v>
                </c:pt>
                <c:pt idx="3">
                  <c:v>169.30427568799996</c:v>
                </c:pt>
              </c:numCache>
            </c:numRef>
          </c:val>
          <c:smooth val="0"/>
        </c:ser>
        <c:dLbls>
          <c:showLegendKey val="0"/>
          <c:showVal val="0"/>
          <c:showCatName val="0"/>
          <c:showSerName val="0"/>
          <c:showPercent val="0"/>
          <c:showBubbleSize val="0"/>
        </c:dLbls>
        <c:marker val="1"/>
        <c:smooth val="0"/>
        <c:axId val="130647936"/>
        <c:axId val="130649472"/>
      </c:lineChart>
      <c:catAx>
        <c:axId val="130647936"/>
        <c:scaling>
          <c:orientation val="minMax"/>
        </c:scaling>
        <c:delete val="0"/>
        <c:axPos val="b"/>
        <c:majorTickMark val="out"/>
        <c:minorTickMark val="none"/>
        <c:tickLblPos val="nextTo"/>
        <c:txPr>
          <a:bodyPr/>
          <a:lstStyle/>
          <a:p>
            <a:pPr>
              <a:defRPr sz="1400"/>
            </a:pPr>
            <a:endParaRPr lang="en-US"/>
          </a:p>
        </c:txPr>
        <c:crossAx val="130649472"/>
        <c:crosses val="autoZero"/>
        <c:auto val="1"/>
        <c:lblAlgn val="ctr"/>
        <c:lblOffset val="100"/>
        <c:noMultiLvlLbl val="0"/>
      </c:catAx>
      <c:valAx>
        <c:axId val="130649472"/>
        <c:scaling>
          <c:orientation val="minMax"/>
        </c:scaling>
        <c:delete val="0"/>
        <c:axPos val="l"/>
        <c:majorGridlines/>
        <c:numFmt formatCode="0" sourceLinked="1"/>
        <c:majorTickMark val="out"/>
        <c:minorTickMark val="none"/>
        <c:tickLblPos val="nextTo"/>
        <c:txPr>
          <a:bodyPr/>
          <a:lstStyle/>
          <a:p>
            <a:pPr>
              <a:defRPr sz="1400"/>
            </a:pPr>
            <a:endParaRPr lang="en-US"/>
          </a:p>
        </c:txPr>
        <c:crossAx val="1306479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400" u="sng"/>
            </a:pPr>
            <a:r>
              <a:rPr lang="en-US" sz="2400" u="sng"/>
              <a:t>2012 - 2014</a:t>
            </a:r>
          </a:p>
        </c:rich>
      </c:tx>
      <c:layout/>
      <c:overlay val="0"/>
    </c:title>
    <c:autoTitleDeleted val="0"/>
    <c:plotArea>
      <c:layout/>
      <c:lineChart>
        <c:grouping val="standard"/>
        <c:varyColors val="0"/>
        <c:ser>
          <c:idx val="0"/>
          <c:order val="0"/>
          <c:tx>
            <c:strRef>
              <c:f>Sheet1!$A$2</c:f>
              <c:strCache>
                <c:ptCount val="1"/>
                <c:pt idx="0">
                  <c:v>Industrial</c:v>
                </c:pt>
              </c:strCache>
            </c:strRef>
          </c:tx>
          <c:marker>
            <c:symbol val="none"/>
          </c:marker>
          <c:cat>
            <c:strRef>
              <c:f>Sheet1!$B$1:$E$1</c:f>
              <c:strCache>
                <c:ptCount val="4"/>
                <c:pt idx="0">
                  <c:v>2011</c:v>
                </c:pt>
                <c:pt idx="1">
                  <c:v>2012</c:v>
                </c:pt>
                <c:pt idx="2">
                  <c:v>2013</c:v>
                </c:pt>
                <c:pt idx="3">
                  <c:v>2014</c:v>
                </c:pt>
              </c:strCache>
            </c:strRef>
          </c:cat>
          <c:val>
            <c:numRef>
              <c:f>Sheet1!$B$2:$E$2</c:f>
              <c:numCache>
                <c:formatCode>0.00</c:formatCode>
                <c:ptCount val="4"/>
                <c:pt idx="0" formatCode="0">
                  <c:v>100</c:v>
                </c:pt>
                <c:pt idx="1">
                  <c:v>131.28</c:v>
                </c:pt>
                <c:pt idx="2">
                  <c:v>140.99472</c:v>
                </c:pt>
                <c:pt idx="3">
                  <c:v>170.60361119999999</c:v>
                </c:pt>
              </c:numCache>
            </c:numRef>
          </c:val>
          <c:smooth val="0"/>
        </c:ser>
        <c:ser>
          <c:idx val="1"/>
          <c:order val="1"/>
          <c:tx>
            <c:strRef>
              <c:f>Sheet1!$A$3</c:f>
              <c:strCache>
                <c:ptCount val="1"/>
                <c:pt idx="0">
                  <c:v>Office</c:v>
                </c:pt>
              </c:strCache>
            </c:strRef>
          </c:tx>
          <c:marker>
            <c:symbol val="none"/>
          </c:marker>
          <c:cat>
            <c:strRef>
              <c:f>Sheet1!$B$1:$E$1</c:f>
              <c:strCache>
                <c:ptCount val="4"/>
                <c:pt idx="0">
                  <c:v>2011</c:v>
                </c:pt>
                <c:pt idx="1">
                  <c:v>2012</c:v>
                </c:pt>
                <c:pt idx="2">
                  <c:v>2013</c:v>
                </c:pt>
                <c:pt idx="3">
                  <c:v>2014</c:v>
                </c:pt>
              </c:strCache>
            </c:strRef>
          </c:cat>
          <c:val>
            <c:numRef>
              <c:f>Sheet1!$B$3:$E$3</c:f>
              <c:numCache>
                <c:formatCode>0.00</c:formatCode>
                <c:ptCount val="4"/>
                <c:pt idx="0" formatCode="0">
                  <c:v>100</c:v>
                </c:pt>
                <c:pt idx="1">
                  <c:v>114.14999999999999</c:v>
                </c:pt>
                <c:pt idx="2">
                  <c:v>120.508155</c:v>
                </c:pt>
                <c:pt idx="3">
                  <c:v>151.671563883</c:v>
                </c:pt>
              </c:numCache>
            </c:numRef>
          </c:val>
          <c:smooth val="0"/>
        </c:ser>
        <c:ser>
          <c:idx val="2"/>
          <c:order val="2"/>
          <c:tx>
            <c:strRef>
              <c:f>Sheet1!$A$4</c:f>
              <c:strCache>
                <c:ptCount val="1"/>
                <c:pt idx="0">
                  <c:v>Retail</c:v>
                </c:pt>
              </c:strCache>
            </c:strRef>
          </c:tx>
          <c:marker>
            <c:symbol val="none"/>
          </c:marker>
          <c:cat>
            <c:strRef>
              <c:f>Sheet1!$B$1:$E$1</c:f>
              <c:strCache>
                <c:ptCount val="4"/>
                <c:pt idx="0">
                  <c:v>2011</c:v>
                </c:pt>
                <c:pt idx="1">
                  <c:v>2012</c:v>
                </c:pt>
                <c:pt idx="2">
                  <c:v>2013</c:v>
                </c:pt>
                <c:pt idx="3">
                  <c:v>2014</c:v>
                </c:pt>
              </c:strCache>
            </c:strRef>
          </c:cat>
          <c:val>
            <c:numRef>
              <c:f>Sheet1!$B$4:$E$4</c:f>
              <c:numCache>
                <c:formatCode>0.00</c:formatCode>
                <c:ptCount val="4"/>
                <c:pt idx="0" formatCode="0">
                  <c:v>100</c:v>
                </c:pt>
                <c:pt idx="1">
                  <c:v>126.74000000000001</c:v>
                </c:pt>
                <c:pt idx="2">
                  <c:v>129.097364</c:v>
                </c:pt>
                <c:pt idx="3">
                  <c:v>164.7540559368</c:v>
                </c:pt>
              </c:numCache>
            </c:numRef>
          </c:val>
          <c:smooth val="0"/>
        </c:ser>
        <c:ser>
          <c:idx val="3"/>
          <c:order val="3"/>
          <c:tx>
            <c:strRef>
              <c:f>Sheet1!$A$5</c:f>
              <c:strCache>
                <c:ptCount val="1"/>
                <c:pt idx="0">
                  <c:v>Residential</c:v>
                </c:pt>
              </c:strCache>
            </c:strRef>
          </c:tx>
          <c:marker>
            <c:symbol val="none"/>
          </c:marker>
          <c:cat>
            <c:strRef>
              <c:f>Sheet1!$B$1:$E$1</c:f>
              <c:strCache>
                <c:ptCount val="4"/>
                <c:pt idx="0">
                  <c:v>2011</c:v>
                </c:pt>
                <c:pt idx="1">
                  <c:v>2012</c:v>
                </c:pt>
                <c:pt idx="2">
                  <c:v>2013</c:v>
                </c:pt>
                <c:pt idx="3">
                  <c:v>2014</c:v>
                </c:pt>
              </c:strCache>
            </c:strRef>
          </c:cat>
          <c:val>
            <c:numRef>
              <c:f>Sheet1!$B$5:$E$5</c:f>
              <c:numCache>
                <c:formatCode>0.00</c:formatCode>
                <c:ptCount val="4"/>
                <c:pt idx="0" formatCode="0">
                  <c:v>100</c:v>
                </c:pt>
                <c:pt idx="1">
                  <c:v>106.94</c:v>
                </c:pt>
                <c:pt idx="2">
                  <c:v>101.208016</c:v>
                </c:pt>
                <c:pt idx="3">
                  <c:v>141.7317056064</c:v>
                </c:pt>
              </c:numCache>
            </c:numRef>
          </c:val>
          <c:smooth val="0"/>
        </c:ser>
        <c:ser>
          <c:idx val="4"/>
          <c:order val="4"/>
          <c:tx>
            <c:strRef>
              <c:f>Sheet1!$A$6</c:f>
              <c:strCache>
                <c:ptCount val="1"/>
                <c:pt idx="0">
                  <c:v>Lodging/Resorts</c:v>
                </c:pt>
              </c:strCache>
            </c:strRef>
          </c:tx>
          <c:marker>
            <c:symbol val="none"/>
          </c:marker>
          <c:cat>
            <c:strRef>
              <c:f>Sheet1!$B$1:$E$1</c:f>
              <c:strCache>
                <c:ptCount val="4"/>
                <c:pt idx="0">
                  <c:v>2011</c:v>
                </c:pt>
                <c:pt idx="1">
                  <c:v>2012</c:v>
                </c:pt>
                <c:pt idx="2">
                  <c:v>2013</c:v>
                </c:pt>
                <c:pt idx="3">
                  <c:v>2014</c:v>
                </c:pt>
              </c:strCache>
            </c:strRef>
          </c:cat>
          <c:val>
            <c:numRef>
              <c:f>Sheet1!$B$6:$E$6</c:f>
              <c:numCache>
                <c:formatCode>0.00</c:formatCode>
                <c:ptCount val="4"/>
                <c:pt idx="0" formatCode="0">
                  <c:v>100</c:v>
                </c:pt>
                <c:pt idx="1">
                  <c:v>112.53</c:v>
                </c:pt>
                <c:pt idx="2">
                  <c:v>143.11565400000001</c:v>
                </c:pt>
                <c:pt idx="3">
                  <c:v>189.62824155000001</c:v>
                </c:pt>
              </c:numCache>
            </c:numRef>
          </c:val>
          <c:smooth val="0"/>
        </c:ser>
        <c:ser>
          <c:idx val="5"/>
          <c:order val="5"/>
          <c:tx>
            <c:strRef>
              <c:f>Sheet1!$A$7</c:f>
              <c:strCache>
                <c:ptCount val="1"/>
                <c:pt idx="0">
                  <c:v>Health Care</c:v>
                </c:pt>
              </c:strCache>
            </c:strRef>
          </c:tx>
          <c:marker>
            <c:symbol val="none"/>
          </c:marker>
          <c:cat>
            <c:strRef>
              <c:f>Sheet1!$B$1:$E$1</c:f>
              <c:strCache>
                <c:ptCount val="4"/>
                <c:pt idx="0">
                  <c:v>2011</c:v>
                </c:pt>
                <c:pt idx="1">
                  <c:v>2012</c:v>
                </c:pt>
                <c:pt idx="2">
                  <c:v>2013</c:v>
                </c:pt>
                <c:pt idx="3">
                  <c:v>2014</c:v>
                </c:pt>
              </c:strCache>
            </c:strRef>
          </c:cat>
          <c:val>
            <c:numRef>
              <c:f>Sheet1!$B$7:$E$7</c:f>
              <c:numCache>
                <c:formatCode>0.00</c:formatCode>
                <c:ptCount val="4"/>
                <c:pt idx="0" formatCode="0">
                  <c:v>100</c:v>
                </c:pt>
                <c:pt idx="1">
                  <c:v>120.53</c:v>
                </c:pt>
                <c:pt idx="2">
                  <c:v>112.020582</c:v>
                </c:pt>
                <c:pt idx="3">
                  <c:v>149.34583992239999</c:v>
                </c:pt>
              </c:numCache>
            </c:numRef>
          </c:val>
          <c:smooth val="0"/>
        </c:ser>
        <c:ser>
          <c:idx val="6"/>
          <c:order val="6"/>
          <c:tx>
            <c:strRef>
              <c:f>Sheet1!$A$8</c:f>
              <c:strCache>
                <c:ptCount val="1"/>
                <c:pt idx="0">
                  <c:v>Self Storage</c:v>
                </c:pt>
              </c:strCache>
            </c:strRef>
          </c:tx>
          <c:marker>
            <c:symbol val="none"/>
          </c:marker>
          <c:cat>
            <c:strRef>
              <c:f>Sheet1!$B$1:$E$1</c:f>
              <c:strCache>
                <c:ptCount val="4"/>
                <c:pt idx="0">
                  <c:v>2011</c:v>
                </c:pt>
                <c:pt idx="1">
                  <c:v>2012</c:v>
                </c:pt>
                <c:pt idx="2">
                  <c:v>2013</c:v>
                </c:pt>
                <c:pt idx="3">
                  <c:v>2014</c:v>
                </c:pt>
              </c:strCache>
            </c:strRef>
          </c:cat>
          <c:val>
            <c:numRef>
              <c:f>Sheet1!$B$8:$E$8</c:f>
              <c:numCache>
                <c:formatCode>0.00</c:formatCode>
                <c:ptCount val="4"/>
                <c:pt idx="0" formatCode="0">
                  <c:v>100</c:v>
                </c:pt>
                <c:pt idx="1">
                  <c:v>119.94</c:v>
                </c:pt>
                <c:pt idx="2">
                  <c:v>131.322306</c:v>
                </c:pt>
                <c:pt idx="3">
                  <c:v>172.6100390064</c:v>
                </c:pt>
              </c:numCache>
            </c:numRef>
          </c:val>
          <c:smooth val="0"/>
        </c:ser>
        <c:dLbls>
          <c:showLegendKey val="0"/>
          <c:showVal val="0"/>
          <c:showCatName val="0"/>
          <c:showSerName val="0"/>
          <c:showPercent val="0"/>
          <c:showBubbleSize val="0"/>
        </c:dLbls>
        <c:marker val="1"/>
        <c:smooth val="0"/>
        <c:axId val="131056000"/>
        <c:axId val="131057536"/>
      </c:lineChart>
      <c:catAx>
        <c:axId val="131056000"/>
        <c:scaling>
          <c:orientation val="minMax"/>
        </c:scaling>
        <c:delete val="0"/>
        <c:axPos val="b"/>
        <c:majorTickMark val="out"/>
        <c:minorTickMark val="none"/>
        <c:tickLblPos val="nextTo"/>
        <c:txPr>
          <a:bodyPr/>
          <a:lstStyle/>
          <a:p>
            <a:pPr>
              <a:defRPr sz="1400"/>
            </a:pPr>
            <a:endParaRPr lang="en-US"/>
          </a:p>
        </c:txPr>
        <c:crossAx val="131057536"/>
        <c:crosses val="autoZero"/>
        <c:auto val="1"/>
        <c:lblAlgn val="ctr"/>
        <c:lblOffset val="100"/>
        <c:noMultiLvlLbl val="0"/>
      </c:catAx>
      <c:valAx>
        <c:axId val="131057536"/>
        <c:scaling>
          <c:orientation val="minMax"/>
        </c:scaling>
        <c:delete val="0"/>
        <c:axPos val="l"/>
        <c:majorGridlines/>
        <c:numFmt formatCode="0" sourceLinked="1"/>
        <c:majorTickMark val="out"/>
        <c:minorTickMark val="none"/>
        <c:tickLblPos val="nextTo"/>
        <c:txPr>
          <a:bodyPr/>
          <a:lstStyle/>
          <a:p>
            <a:pPr>
              <a:defRPr sz="1400"/>
            </a:pPr>
            <a:endParaRPr lang="en-US"/>
          </a:p>
        </c:txPr>
        <c:crossAx val="131056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40452755905509E-2"/>
          <c:y val="9.7518705684177531E-2"/>
          <c:w val="0.89319049962504682"/>
          <c:h val="0.7201817683237357"/>
        </c:manualLayout>
      </c:layout>
      <c:barChart>
        <c:barDir val="col"/>
        <c:grouping val="clustered"/>
        <c:varyColors val="0"/>
        <c:ser>
          <c:idx val="0"/>
          <c:order val="0"/>
          <c:tx>
            <c:strRef>
              <c:f>Sheet1!$B$1</c:f>
              <c:strCache>
                <c:ptCount val="1"/>
                <c:pt idx="0">
                  <c:v>Index Return</c:v>
                </c:pt>
              </c:strCache>
            </c:strRef>
          </c:tx>
          <c:spPr>
            <a:solidFill>
              <a:srgbClr val="129166"/>
            </a:solidFill>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Sheet1!$A$2:$A$10</c:f>
              <c:strCache>
                <c:ptCount val="9"/>
                <c:pt idx="0">
                  <c:v>Data Center</c:v>
                </c:pt>
                <c:pt idx="1">
                  <c:v>Diversified</c:v>
                </c:pt>
                <c:pt idx="2">
                  <c:v>Health Care</c:v>
                </c:pt>
                <c:pt idx="3">
                  <c:v>Hotel</c:v>
                </c:pt>
                <c:pt idx="4">
                  <c:v>Industrial</c:v>
                </c:pt>
                <c:pt idx="5">
                  <c:v>Multi-Family</c:v>
                </c:pt>
                <c:pt idx="6">
                  <c:v>Office</c:v>
                </c:pt>
                <c:pt idx="7">
                  <c:v>Retail</c:v>
                </c:pt>
                <c:pt idx="8">
                  <c:v>Self-Storage</c:v>
                </c:pt>
              </c:strCache>
            </c:strRef>
          </c:cat>
          <c:val>
            <c:numRef>
              <c:f>Sheet1!$B$2:$B$10</c:f>
              <c:numCache>
                <c:formatCode>0.0%</c:formatCode>
                <c:ptCount val="9"/>
                <c:pt idx="0">
                  <c:v>0.26259378276430262</c:v>
                </c:pt>
                <c:pt idx="1">
                  <c:v>-4.1198458946377338E-2</c:v>
                </c:pt>
                <c:pt idx="2">
                  <c:v>-3.0628629134102674E-2</c:v>
                </c:pt>
                <c:pt idx="3">
                  <c:v>-0.26761709845673343</c:v>
                </c:pt>
                <c:pt idx="4">
                  <c:v>1.0641770361289812E-2</c:v>
                </c:pt>
                <c:pt idx="5">
                  <c:v>0.15092080792207938</c:v>
                </c:pt>
                <c:pt idx="6">
                  <c:v>2.8921364625227762E-3</c:v>
                </c:pt>
                <c:pt idx="7">
                  <c:v>-4.0678866535622804E-3</c:v>
                </c:pt>
                <c:pt idx="8">
                  <c:v>0.40817217231664155</c:v>
                </c:pt>
              </c:numCache>
            </c:numRef>
          </c:val>
        </c:ser>
        <c:ser>
          <c:idx val="1"/>
          <c:order val="1"/>
          <c:tx>
            <c:strRef>
              <c:f>Sheet1!$C$1</c:f>
              <c:strCache>
                <c:ptCount val="1"/>
                <c:pt idx="0">
                  <c:v>CEO Change in Total Rem</c:v>
                </c:pt>
              </c:strCache>
            </c:strRef>
          </c:tx>
          <c:spPr>
            <a:solidFill>
              <a:schemeClr val="accent3">
                <a:lumMod val="60000"/>
                <a:lumOff val="40000"/>
              </a:schemeClr>
            </a:solidFill>
          </c:spPr>
          <c:invertIfNegative val="0"/>
          <c:dLbls>
            <c:dLbl>
              <c:idx val="0"/>
              <c:layout>
                <c:manualLayout>
                  <c:x val="1.045244978949013E-2"/>
                  <c:y val="-5.918732959288891E-17"/>
                </c:manualLayout>
              </c:layout>
              <c:showLegendKey val="0"/>
              <c:showVal val="1"/>
              <c:showCatName val="0"/>
              <c:showSerName val="0"/>
              <c:showPercent val="0"/>
              <c:showBubbleSize val="0"/>
            </c:dLbl>
            <c:dLbl>
              <c:idx val="3"/>
              <c:layout>
                <c:manualLayout>
                  <c:x val="1.567867468423513E-2"/>
                  <c:y val="0"/>
                </c:manualLayout>
              </c:layout>
              <c:showLegendKey val="0"/>
              <c:showVal val="1"/>
              <c:showCatName val="0"/>
              <c:showSerName val="0"/>
              <c:showPercent val="0"/>
              <c:showBubbleSize val="0"/>
            </c:dLbl>
            <c:txPr>
              <a:bodyPr/>
              <a:lstStyle/>
              <a:p>
                <a:pPr>
                  <a:defRPr sz="1000"/>
                </a:pPr>
                <a:endParaRPr lang="en-US"/>
              </a:p>
            </c:txPr>
            <c:showLegendKey val="0"/>
            <c:showVal val="1"/>
            <c:showCatName val="0"/>
            <c:showSerName val="0"/>
            <c:showPercent val="0"/>
            <c:showBubbleSize val="0"/>
            <c:showLeaderLines val="0"/>
          </c:dLbls>
          <c:cat>
            <c:strRef>
              <c:f>Sheet1!$A$2:$A$10</c:f>
              <c:strCache>
                <c:ptCount val="9"/>
                <c:pt idx="0">
                  <c:v>Data Center</c:v>
                </c:pt>
                <c:pt idx="1">
                  <c:v>Diversified</c:v>
                </c:pt>
                <c:pt idx="2">
                  <c:v>Health Care</c:v>
                </c:pt>
                <c:pt idx="3">
                  <c:v>Hotel</c:v>
                </c:pt>
                <c:pt idx="4">
                  <c:v>Industrial</c:v>
                </c:pt>
                <c:pt idx="5">
                  <c:v>Multi-Family</c:v>
                </c:pt>
                <c:pt idx="6">
                  <c:v>Office</c:v>
                </c:pt>
                <c:pt idx="7">
                  <c:v>Retail</c:v>
                </c:pt>
                <c:pt idx="8">
                  <c:v>Self-Storage</c:v>
                </c:pt>
              </c:strCache>
            </c:strRef>
          </c:cat>
          <c:val>
            <c:numRef>
              <c:f>Sheet1!$C$2:$C$10</c:f>
              <c:numCache>
                <c:formatCode>0.0%</c:formatCode>
                <c:ptCount val="9"/>
                <c:pt idx="0">
                  <c:v>0.17379054460721929</c:v>
                </c:pt>
                <c:pt idx="1">
                  <c:v>0.16392575142410992</c:v>
                </c:pt>
                <c:pt idx="2">
                  <c:v>-0.11187854990297461</c:v>
                </c:pt>
                <c:pt idx="3">
                  <c:v>-8.1420128879651485E-2</c:v>
                </c:pt>
                <c:pt idx="4">
                  <c:v>7.8197055242600955E-2</c:v>
                </c:pt>
                <c:pt idx="5">
                  <c:v>5.5742860187272592E-2</c:v>
                </c:pt>
                <c:pt idx="6">
                  <c:v>0.12137577471235045</c:v>
                </c:pt>
                <c:pt idx="7">
                  <c:v>2.1981019728825383E-2</c:v>
                </c:pt>
                <c:pt idx="8">
                  <c:v>8.6041055336816635E-2</c:v>
                </c:pt>
              </c:numCache>
            </c:numRef>
          </c:val>
        </c:ser>
        <c:dLbls>
          <c:showLegendKey val="0"/>
          <c:showVal val="0"/>
          <c:showCatName val="0"/>
          <c:showSerName val="0"/>
          <c:showPercent val="0"/>
          <c:showBubbleSize val="0"/>
        </c:dLbls>
        <c:gapWidth val="80"/>
        <c:axId val="131191552"/>
        <c:axId val="131193088"/>
      </c:barChart>
      <c:catAx>
        <c:axId val="131191552"/>
        <c:scaling>
          <c:orientation val="minMax"/>
        </c:scaling>
        <c:delete val="0"/>
        <c:axPos val="b"/>
        <c:majorTickMark val="out"/>
        <c:minorTickMark val="none"/>
        <c:tickLblPos val="low"/>
        <c:txPr>
          <a:bodyPr/>
          <a:lstStyle/>
          <a:p>
            <a:pPr>
              <a:defRPr sz="1000"/>
            </a:pPr>
            <a:endParaRPr lang="en-US"/>
          </a:p>
        </c:txPr>
        <c:crossAx val="131193088"/>
        <c:crosses val="autoZero"/>
        <c:auto val="1"/>
        <c:lblAlgn val="ctr"/>
        <c:lblOffset val="100"/>
        <c:noMultiLvlLbl val="0"/>
      </c:catAx>
      <c:valAx>
        <c:axId val="131193088"/>
        <c:scaling>
          <c:orientation val="minMax"/>
        </c:scaling>
        <c:delete val="0"/>
        <c:axPos val="l"/>
        <c:numFmt formatCode="0%" sourceLinked="0"/>
        <c:majorTickMark val="out"/>
        <c:minorTickMark val="none"/>
        <c:tickLblPos val="nextTo"/>
        <c:crossAx val="131191552"/>
        <c:crosses val="autoZero"/>
        <c:crossBetween val="between"/>
      </c:valAx>
    </c:plotArea>
    <c:legend>
      <c:legendPos val="t"/>
      <c:layout/>
      <c:overlay val="0"/>
    </c:legend>
    <c:plotVisOnly val="1"/>
    <c:dispBlanksAs val="zero"/>
    <c:showDLblsOverMax val="0"/>
  </c:chart>
  <c:txPr>
    <a:bodyPr/>
    <a:lstStyle/>
    <a:p>
      <a:pPr>
        <a:defRPr sz="1200">
          <a:latin typeface="Franklin Gothic Book"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b="0"/>
          </a:pPr>
          <a:endParaRPr lang="en-US"/>
        </a:p>
      </c:txPr>
    </c:title>
    <c:autoTitleDeleted val="0"/>
    <c:plotArea>
      <c:layout/>
      <c:barChart>
        <c:barDir val="col"/>
        <c:grouping val="clustered"/>
        <c:varyColors val="0"/>
        <c:ser>
          <c:idx val="0"/>
          <c:order val="0"/>
          <c:tx>
            <c:strRef>
              <c:f>Sheet1!$B$1</c:f>
              <c:strCache>
                <c:ptCount val="1"/>
                <c:pt idx="0">
                  <c:v>Target vs. Actual Bonus</c:v>
                </c:pt>
              </c:strCache>
            </c:strRef>
          </c:tx>
          <c:spPr>
            <a:solidFill>
              <a:schemeClr val="tx2"/>
            </a:solidFill>
          </c:spPr>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C00000"/>
              </a:solidFill>
            </c:spPr>
          </c:dPt>
          <c:dPt>
            <c:idx val="4"/>
            <c:invertIfNegative val="0"/>
            <c:bubble3D val="0"/>
            <c:spPr>
              <a:solidFill>
                <a:srgbClr val="C00000"/>
              </a:solidFill>
            </c:spPr>
          </c:dPt>
          <c:dPt>
            <c:idx val="5"/>
            <c:invertIfNegative val="0"/>
            <c:bubble3D val="0"/>
            <c:spPr>
              <a:solidFill>
                <a:srgbClr val="C00000"/>
              </a:solidFill>
            </c:spPr>
          </c:dPt>
          <c:dPt>
            <c:idx val="6"/>
            <c:invertIfNegative val="0"/>
            <c:bubble3D val="0"/>
            <c:spPr>
              <a:solidFill>
                <a:srgbClr val="C00000"/>
              </a:solidFill>
            </c:spPr>
          </c:dPt>
          <c:dPt>
            <c:idx val="7"/>
            <c:invertIfNegative val="0"/>
            <c:bubble3D val="0"/>
            <c:spPr>
              <a:solidFill>
                <a:srgbClr val="C00000"/>
              </a:solidFill>
            </c:spPr>
          </c:dPt>
          <c:dPt>
            <c:idx val="8"/>
            <c:invertIfNegative val="0"/>
            <c:bubble3D val="0"/>
            <c:spPr>
              <a:solidFill>
                <a:srgbClr val="C00000"/>
              </a:solidFill>
            </c:spPr>
          </c:dPt>
          <c:dPt>
            <c:idx val="9"/>
            <c:invertIfNegative val="0"/>
            <c:bubble3D val="0"/>
            <c:spPr>
              <a:solidFill>
                <a:srgbClr val="C00000"/>
              </a:solidFill>
            </c:spPr>
          </c:dPt>
          <c:dPt>
            <c:idx val="10"/>
            <c:invertIfNegative val="0"/>
            <c:bubble3D val="0"/>
            <c:spPr>
              <a:solidFill>
                <a:srgbClr val="C00000"/>
              </a:solidFill>
            </c:spPr>
          </c:dPt>
          <c:dPt>
            <c:idx val="11"/>
            <c:invertIfNegative val="0"/>
            <c:bubble3D val="0"/>
            <c:spPr>
              <a:solidFill>
                <a:srgbClr val="C00000"/>
              </a:solidFill>
            </c:spPr>
          </c:dPt>
          <c:dPt>
            <c:idx val="12"/>
            <c:invertIfNegative val="0"/>
            <c:bubble3D val="0"/>
            <c:spPr>
              <a:solidFill>
                <a:srgbClr val="C00000"/>
              </a:solidFill>
            </c:spPr>
          </c:dPt>
          <c:dPt>
            <c:idx val="13"/>
            <c:invertIfNegative val="0"/>
            <c:bubble3D val="0"/>
            <c:spPr>
              <a:solidFill>
                <a:srgbClr val="C00000"/>
              </a:solidFill>
            </c:spPr>
          </c:dPt>
          <c:dPt>
            <c:idx val="14"/>
            <c:invertIfNegative val="0"/>
            <c:bubble3D val="0"/>
            <c:spPr>
              <a:solidFill>
                <a:srgbClr val="C00000"/>
              </a:solidFill>
            </c:spPr>
          </c:dPt>
          <c:dPt>
            <c:idx val="15"/>
            <c:invertIfNegative val="0"/>
            <c:bubble3D val="0"/>
            <c:spPr>
              <a:solidFill>
                <a:srgbClr val="C00000"/>
              </a:solidFill>
            </c:spPr>
          </c:dPt>
          <c:dPt>
            <c:idx val="16"/>
            <c:invertIfNegative val="0"/>
            <c:bubble3D val="0"/>
            <c:spPr>
              <a:solidFill>
                <a:srgbClr val="C00000"/>
              </a:solidFill>
            </c:spPr>
          </c:dPt>
          <c:dPt>
            <c:idx val="17"/>
            <c:invertIfNegative val="0"/>
            <c:bubble3D val="0"/>
            <c:spPr>
              <a:solidFill>
                <a:srgbClr val="C00000"/>
              </a:solidFill>
            </c:spPr>
          </c:dPt>
          <c:dPt>
            <c:idx val="18"/>
            <c:invertIfNegative val="0"/>
            <c:bubble3D val="0"/>
            <c:spPr>
              <a:solidFill>
                <a:srgbClr val="129166"/>
              </a:solidFill>
            </c:spPr>
          </c:dPt>
          <c:dPt>
            <c:idx val="19"/>
            <c:invertIfNegative val="0"/>
            <c:bubble3D val="0"/>
            <c:spPr>
              <a:solidFill>
                <a:srgbClr val="129166"/>
              </a:solidFill>
            </c:spPr>
          </c:dPt>
          <c:dPt>
            <c:idx val="20"/>
            <c:invertIfNegative val="0"/>
            <c:bubble3D val="0"/>
            <c:spPr>
              <a:solidFill>
                <a:srgbClr val="129166"/>
              </a:solidFill>
            </c:spPr>
          </c:dPt>
          <c:dPt>
            <c:idx val="21"/>
            <c:invertIfNegative val="0"/>
            <c:bubble3D val="0"/>
            <c:spPr>
              <a:solidFill>
                <a:srgbClr val="129166"/>
              </a:solidFill>
            </c:spPr>
          </c:dPt>
          <c:dPt>
            <c:idx val="22"/>
            <c:invertIfNegative val="0"/>
            <c:bubble3D val="0"/>
            <c:spPr>
              <a:solidFill>
                <a:srgbClr val="129166"/>
              </a:solidFill>
            </c:spPr>
          </c:dPt>
          <c:dPt>
            <c:idx val="23"/>
            <c:invertIfNegative val="0"/>
            <c:bubble3D val="0"/>
            <c:spPr>
              <a:solidFill>
                <a:srgbClr val="129166"/>
              </a:solidFill>
            </c:spPr>
          </c:dPt>
          <c:dPt>
            <c:idx val="24"/>
            <c:invertIfNegative val="0"/>
            <c:bubble3D val="0"/>
            <c:spPr>
              <a:solidFill>
                <a:srgbClr val="129166"/>
              </a:solidFill>
            </c:spPr>
          </c:dPt>
          <c:dPt>
            <c:idx val="25"/>
            <c:invertIfNegative val="0"/>
            <c:bubble3D val="0"/>
            <c:spPr>
              <a:solidFill>
                <a:srgbClr val="129166"/>
              </a:solidFill>
            </c:spPr>
          </c:dPt>
          <c:dPt>
            <c:idx val="26"/>
            <c:invertIfNegative val="0"/>
            <c:bubble3D val="0"/>
            <c:spPr>
              <a:solidFill>
                <a:srgbClr val="129166"/>
              </a:solidFill>
            </c:spPr>
          </c:dPt>
          <c:dPt>
            <c:idx val="27"/>
            <c:invertIfNegative val="0"/>
            <c:bubble3D val="0"/>
            <c:spPr>
              <a:solidFill>
                <a:srgbClr val="129166"/>
              </a:solidFill>
            </c:spPr>
          </c:dPt>
          <c:dPt>
            <c:idx val="28"/>
            <c:invertIfNegative val="0"/>
            <c:bubble3D val="0"/>
            <c:spPr>
              <a:solidFill>
                <a:srgbClr val="129166"/>
              </a:solidFill>
            </c:spPr>
          </c:dPt>
          <c:dPt>
            <c:idx val="29"/>
            <c:invertIfNegative val="0"/>
            <c:bubble3D val="0"/>
            <c:spPr>
              <a:solidFill>
                <a:srgbClr val="129166"/>
              </a:solidFill>
            </c:spPr>
          </c:dPt>
          <c:dPt>
            <c:idx val="30"/>
            <c:invertIfNegative val="0"/>
            <c:bubble3D val="0"/>
            <c:spPr>
              <a:solidFill>
                <a:srgbClr val="129166"/>
              </a:solidFill>
            </c:spPr>
          </c:dPt>
          <c:dPt>
            <c:idx val="31"/>
            <c:invertIfNegative val="0"/>
            <c:bubble3D val="0"/>
            <c:spPr>
              <a:solidFill>
                <a:srgbClr val="129166"/>
              </a:solidFill>
            </c:spPr>
          </c:dPt>
          <c:dPt>
            <c:idx val="32"/>
            <c:invertIfNegative val="0"/>
            <c:bubble3D val="0"/>
            <c:spPr>
              <a:solidFill>
                <a:srgbClr val="129166"/>
              </a:solidFill>
            </c:spPr>
          </c:dPt>
          <c:dPt>
            <c:idx val="33"/>
            <c:invertIfNegative val="0"/>
            <c:bubble3D val="0"/>
            <c:spPr>
              <a:solidFill>
                <a:srgbClr val="129166"/>
              </a:solidFill>
            </c:spPr>
          </c:dPt>
          <c:dPt>
            <c:idx val="34"/>
            <c:invertIfNegative val="0"/>
            <c:bubble3D val="0"/>
            <c:spPr>
              <a:solidFill>
                <a:srgbClr val="129166"/>
              </a:solidFill>
            </c:spPr>
          </c:dPt>
          <c:dPt>
            <c:idx val="35"/>
            <c:invertIfNegative val="0"/>
            <c:bubble3D val="0"/>
            <c:spPr>
              <a:solidFill>
                <a:srgbClr val="129166"/>
              </a:solidFill>
            </c:spPr>
          </c:dPt>
          <c:dPt>
            <c:idx val="36"/>
            <c:invertIfNegative val="0"/>
            <c:bubble3D val="0"/>
            <c:spPr>
              <a:solidFill>
                <a:srgbClr val="129166"/>
              </a:solidFill>
            </c:spPr>
          </c:dPt>
          <c:dPt>
            <c:idx val="37"/>
            <c:invertIfNegative val="0"/>
            <c:bubble3D val="0"/>
            <c:spPr>
              <a:solidFill>
                <a:srgbClr val="129166"/>
              </a:solidFill>
            </c:spPr>
          </c:dPt>
          <c:dPt>
            <c:idx val="38"/>
            <c:invertIfNegative val="0"/>
            <c:bubble3D val="0"/>
            <c:spPr>
              <a:solidFill>
                <a:srgbClr val="129166"/>
              </a:solidFill>
            </c:spPr>
          </c:dPt>
          <c:dPt>
            <c:idx val="39"/>
            <c:invertIfNegative val="0"/>
            <c:bubble3D val="0"/>
            <c:spPr>
              <a:solidFill>
                <a:srgbClr val="129166"/>
              </a:solidFill>
            </c:spPr>
          </c:dPt>
          <c:dPt>
            <c:idx val="40"/>
            <c:invertIfNegative val="0"/>
            <c:bubble3D val="0"/>
            <c:spPr>
              <a:solidFill>
                <a:srgbClr val="129166"/>
              </a:solidFill>
            </c:spPr>
          </c:dPt>
          <c:dPt>
            <c:idx val="41"/>
            <c:invertIfNegative val="0"/>
            <c:bubble3D val="0"/>
            <c:spPr>
              <a:solidFill>
                <a:srgbClr val="129166"/>
              </a:solidFill>
            </c:spPr>
          </c:dPt>
          <c:dPt>
            <c:idx val="42"/>
            <c:invertIfNegative val="0"/>
            <c:bubble3D val="0"/>
            <c:spPr>
              <a:solidFill>
                <a:srgbClr val="129166"/>
              </a:solidFill>
            </c:spPr>
          </c:dPt>
          <c:dPt>
            <c:idx val="43"/>
            <c:invertIfNegative val="0"/>
            <c:bubble3D val="0"/>
            <c:spPr>
              <a:solidFill>
                <a:srgbClr val="129166"/>
              </a:solidFill>
            </c:spPr>
          </c:dPt>
          <c:dPt>
            <c:idx val="44"/>
            <c:invertIfNegative val="0"/>
            <c:bubble3D val="0"/>
            <c:spPr>
              <a:solidFill>
                <a:srgbClr val="129166"/>
              </a:solidFill>
            </c:spPr>
          </c:dPt>
          <c:dPt>
            <c:idx val="45"/>
            <c:invertIfNegative val="0"/>
            <c:bubble3D val="0"/>
            <c:spPr>
              <a:solidFill>
                <a:srgbClr val="129166"/>
              </a:solidFill>
            </c:spPr>
          </c:dPt>
          <c:dPt>
            <c:idx val="46"/>
            <c:invertIfNegative val="0"/>
            <c:bubble3D val="0"/>
            <c:spPr>
              <a:solidFill>
                <a:srgbClr val="129166"/>
              </a:solidFill>
            </c:spPr>
          </c:dPt>
          <c:dPt>
            <c:idx val="47"/>
            <c:invertIfNegative val="0"/>
            <c:bubble3D val="0"/>
            <c:spPr>
              <a:solidFill>
                <a:srgbClr val="129166"/>
              </a:solidFill>
            </c:spPr>
          </c:dPt>
          <c:dPt>
            <c:idx val="48"/>
            <c:invertIfNegative val="0"/>
            <c:bubble3D val="0"/>
            <c:spPr>
              <a:solidFill>
                <a:srgbClr val="129166"/>
              </a:solidFill>
            </c:spPr>
          </c:dPt>
          <c:dPt>
            <c:idx val="49"/>
            <c:invertIfNegative val="0"/>
            <c:bubble3D val="0"/>
            <c:spPr>
              <a:solidFill>
                <a:srgbClr val="129166"/>
              </a:solidFill>
            </c:spPr>
          </c:dPt>
          <c:dPt>
            <c:idx val="50"/>
            <c:invertIfNegative val="0"/>
            <c:bubble3D val="0"/>
            <c:spPr>
              <a:solidFill>
                <a:srgbClr val="129166"/>
              </a:solidFill>
            </c:spPr>
          </c:dPt>
          <c:dPt>
            <c:idx val="51"/>
            <c:invertIfNegative val="0"/>
            <c:bubble3D val="0"/>
            <c:spPr>
              <a:solidFill>
                <a:srgbClr val="129166"/>
              </a:solidFill>
            </c:spPr>
          </c:dPt>
          <c:dPt>
            <c:idx val="52"/>
            <c:invertIfNegative val="0"/>
            <c:bubble3D val="0"/>
            <c:spPr>
              <a:solidFill>
                <a:srgbClr val="129166"/>
              </a:solidFill>
            </c:spPr>
          </c:dPt>
          <c:dPt>
            <c:idx val="53"/>
            <c:invertIfNegative val="0"/>
            <c:bubble3D val="0"/>
            <c:spPr>
              <a:solidFill>
                <a:srgbClr val="129166"/>
              </a:solidFill>
            </c:spPr>
          </c:dPt>
          <c:dPt>
            <c:idx val="54"/>
            <c:invertIfNegative val="0"/>
            <c:bubble3D val="0"/>
            <c:spPr>
              <a:solidFill>
                <a:srgbClr val="129166"/>
              </a:solidFill>
            </c:spPr>
          </c:dPt>
          <c:dPt>
            <c:idx val="55"/>
            <c:invertIfNegative val="0"/>
            <c:bubble3D val="0"/>
            <c:spPr>
              <a:solidFill>
                <a:srgbClr val="129166"/>
              </a:solidFill>
            </c:spPr>
          </c:dPt>
          <c:dPt>
            <c:idx val="56"/>
            <c:invertIfNegative val="0"/>
            <c:bubble3D val="0"/>
            <c:spPr>
              <a:solidFill>
                <a:srgbClr val="129166"/>
              </a:solidFill>
            </c:spPr>
          </c:dPt>
          <c:dPt>
            <c:idx val="57"/>
            <c:invertIfNegative val="0"/>
            <c:bubble3D val="0"/>
            <c:spPr>
              <a:solidFill>
                <a:srgbClr val="129166"/>
              </a:solidFill>
            </c:spPr>
          </c:dPt>
          <c:dPt>
            <c:idx val="58"/>
            <c:invertIfNegative val="0"/>
            <c:bubble3D val="0"/>
            <c:spPr>
              <a:solidFill>
                <a:srgbClr val="129166"/>
              </a:solidFill>
            </c:spPr>
          </c:dPt>
          <c:dPt>
            <c:idx val="59"/>
            <c:invertIfNegative val="0"/>
            <c:bubble3D val="0"/>
            <c:spPr>
              <a:solidFill>
                <a:srgbClr val="129166"/>
              </a:solidFill>
            </c:spPr>
          </c:dPt>
          <c:dPt>
            <c:idx val="60"/>
            <c:invertIfNegative val="0"/>
            <c:bubble3D val="0"/>
            <c:spPr>
              <a:solidFill>
                <a:srgbClr val="129166"/>
              </a:solidFill>
            </c:spPr>
          </c:dPt>
          <c:dPt>
            <c:idx val="61"/>
            <c:invertIfNegative val="0"/>
            <c:bubble3D val="0"/>
            <c:spPr>
              <a:solidFill>
                <a:srgbClr val="129166"/>
              </a:solidFill>
            </c:spPr>
          </c:dPt>
          <c:dPt>
            <c:idx val="62"/>
            <c:invertIfNegative val="0"/>
            <c:bubble3D val="0"/>
            <c:spPr>
              <a:solidFill>
                <a:srgbClr val="129166"/>
              </a:solidFill>
            </c:spPr>
          </c:dPt>
          <c:dPt>
            <c:idx val="63"/>
            <c:invertIfNegative val="0"/>
            <c:bubble3D val="0"/>
            <c:spPr>
              <a:solidFill>
                <a:srgbClr val="129166"/>
              </a:solidFill>
            </c:spPr>
          </c:dPt>
          <c:dPt>
            <c:idx val="64"/>
            <c:invertIfNegative val="0"/>
            <c:bubble3D val="0"/>
            <c:spPr>
              <a:solidFill>
                <a:srgbClr val="129166"/>
              </a:solidFill>
            </c:spPr>
          </c:dPt>
          <c:dPt>
            <c:idx val="65"/>
            <c:invertIfNegative val="0"/>
            <c:bubble3D val="0"/>
            <c:spPr>
              <a:solidFill>
                <a:srgbClr val="129166"/>
              </a:solidFill>
            </c:spPr>
          </c:dPt>
          <c:dPt>
            <c:idx val="66"/>
            <c:invertIfNegative val="0"/>
            <c:bubble3D val="0"/>
            <c:spPr>
              <a:solidFill>
                <a:srgbClr val="129166"/>
              </a:solidFill>
            </c:spPr>
          </c:dPt>
          <c:dPt>
            <c:idx val="67"/>
            <c:invertIfNegative val="0"/>
            <c:bubble3D val="0"/>
            <c:spPr>
              <a:solidFill>
                <a:srgbClr val="129166"/>
              </a:solidFill>
            </c:spPr>
          </c:dPt>
          <c:dPt>
            <c:idx val="68"/>
            <c:invertIfNegative val="0"/>
            <c:bubble3D val="0"/>
            <c:spPr>
              <a:solidFill>
                <a:srgbClr val="129166"/>
              </a:solidFill>
            </c:spPr>
          </c:dPt>
          <c:dPt>
            <c:idx val="69"/>
            <c:invertIfNegative val="0"/>
            <c:bubble3D val="0"/>
            <c:spPr>
              <a:solidFill>
                <a:srgbClr val="129166"/>
              </a:solidFill>
            </c:spPr>
          </c:dPt>
          <c:dPt>
            <c:idx val="70"/>
            <c:invertIfNegative val="0"/>
            <c:bubble3D val="0"/>
            <c:spPr>
              <a:solidFill>
                <a:srgbClr val="129166"/>
              </a:solidFill>
            </c:spPr>
          </c:dPt>
          <c:dPt>
            <c:idx val="71"/>
            <c:invertIfNegative val="0"/>
            <c:bubble3D val="0"/>
            <c:spPr>
              <a:solidFill>
                <a:srgbClr val="129166"/>
              </a:solidFill>
            </c:spPr>
          </c:dPt>
          <c:dPt>
            <c:idx val="72"/>
            <c:invertIfNegative val="0"/>
            <c:bubble3D val="0"/>
            <c:spPr>
              <a:solidFill>
                <a:srgbClr val="129166"/>
              </a:solidFill>
            </c:spPr>
          </c:dPt>
          <c:dPt>
            <c:idx val="73"/>
            <c:invertIfNegative val="0"/>
            <c:bubble3D val="0"/>
            <c:spPr>
              <a:solidFill>
                <a:srgbClr val="129166"/>
              </a:solidFill>
            </c:spPr>
          </c:dPt>
          <c:dPt>
            <c:idx val="74"/>
            <c:invertIfNegative val="0"/>
            <c:bubble3D val="0"/>
            <c:spPr>
              <a:solidFill>
                <a:srgbClr val="129166"/>
              </a:solidFill>
            </c:spPr>
          </c:dPt>
          <c:dPt>
            <c:idx val="75"/>
            <c:invertIfNegative val="0"/>
            <c:bubble3D val="0"/>
            <c:spPr>
              <a:solidFill>
                <a:srgbClr val="129166"/>
              </a:solidFill>
            </c:spPr>
          </c:dPt>
          <c:dPt>
            <c:idx val="76"/>
            <c:invertIfNegative val="0"/>
            <c:bubble3D val="0"/>
            <c:spPr>
              <a:solidFill>
                <a:srgbClr val="129166"/>
              </a:solidFill>
            </c:spPr>
          </c:dPt>
          <c:dPt>
            <c:idx val="77"/>
            <c:invertIfNegative val="0"/>
            <c:bubble3D val="0"/>
            <c:spPr>
              <a:solidFill>
                <a:srgbClr val="129166"/>
              </a:solidFill>
            </c:spPr>
          </c:dPt>
          <c:dPt>
            <c:idx val="78"/>
            <c:invertIfNegative val="0"/>
            <c:bubble3D val="0"/>
            <c:spPr>
              <a:solidFill>
                <a:srgbClr val="129166"/>
              </a:solidFill>
            </c:spPr>
          </c:dPt>
          <c:dPt>
            <c:idx val="79"/>
            <c:invertIfNegative val="0"/>
            <c:bubble3D val="0"/>
            <c:spPr>
              <a:solidFill>
                <a:srgbClr val="129166"/>
              </a:solidFill>
            </c:spPr>
          </c:dPt>
          <c:dPt>
            <c:idx val="80"/>
            <c:invertIfNegative val="0"/>
            <c:bubble3D val="0"/>
            <c:spPr>
              <a:solidFill>
                <a:srgbClr val="129166"/>
              </a:solidFill>
            </c:spPr>
          </c:dPt>
          <c:dPt>
            <c:idx val="81"/>
            <c:invertIfNegative val="0"/>
            <c:bubble3D val="0"/>
            <c:spPr>
              <a:solidFill>
                <a:srgbClr val="129166"/>
              </a:solidFill>
            </c:spPr>
          </c:dPt>
          <c:dPt>
            <c:idx val="82"/>
            <c:invertIfNegative val="0"/>
            <c:bubble3D val="0"/>
            <c:spPr>
              <a:solidFill>
                <a:srgbClr val="129166"/>
              </a:solidFill>
            </c:spPr>
          </c:dPt>
          <c:dPt>
            <c:idx val="83"/>
            <c:invertIfNegative val="0"/>
            <c:bubble3D val="0"/>
            <c:spPr>
              <a:solidFill>
                <a:srgbClr val="129166"/>
              </a:solidFill>
            </c:spPr>
          </c:dPt>
          <c:dPt>
            <c:idx val="84"/>
            <c:invertIfNegative val="0"/>
            <c:bubble3D val="0"/>
            <c:spPr>
              <a:solidFill>
                <a:srgbClr val="129166"/>
              </a:solidFill>
            </c:spPr>
          </c:dPt>
          <c:dPt>
            <c:idx val="85"/>
            <c:invertIfNegative val="0"/>
            <c:bubble3D val="0"/>
            <c:spPr>
              <a:solidFill>
                <a:srgbClr val="129166"/>
              </a:solidFill>
            </c:spPr>
          </c:dPt>
          <c:dPt>
            <c:idx val="86"/>
            <c:invertIfNegative val="0"/>
            <c:bubble3D val="0"/>
            <c:spPr>
              <a:solidFill>
                <a:srgbClr val="129166"/>
              </a:solidFill>
            </c:spPr>
          </c:dPt>
          <c:dPt>
            <c:idx val="87"/>
            <c:invertIfNegative val="0"/>
            <c:bubble3D val="0"/>
            <c:spPr>
              <a:solidFill>
                <a:srgbClr val="129166"/>
              </a:solidFill>
            </c:spPr>
          </c:dPt>
          <c:dPt>
            <c:idx val="88"/>
            <c:invertIfNegative val="0"/>
            <c:bubble3D val="0"/>
            <c:spPr>
              <a:solidFill>
                <a:srgbClr val="129166"/>
              </a:solidFill>
            </c:spPr>
          </c:dPt>
          <c:dPt>
            <c:idx val="89"/>
            <c:invertIfNegative val="0"/>
            <c:bubble3D val="0"/>
            <c:spPr>
              <a:solidFill>
                <a:srgbClr val="129166"/>
              </a:solidFill>
            </c:spPr>
          </c:dPt>
          <c:dPt>
            <c:idx val="90"/>
            <c:invertIfNegative val="0"/>
            <c:bubble3D val="0"/>
            <c:spPr>
              <a:solidFill>
                <a:srgbClr val="129166"/>
              </a:solidFill>
            </c:spPr>
          </c:dPt>
          <c:dPt>
            <c:idx val="91"/>
            <c:invertIfNegative val="0"/>
            <c:bubble3D val="0"/>
            <c:spPr>
              <a:solidFill>
                <a:srgbClr val="129166"/>
              </a:solidFill>
            </c:spPr>
          </c:dPt>
          <c:dPt>
            <c:idx val="92"/>
            <c:invertIfNegative val="0"/>
            <c:bubble3D val="0"/>
            <c:spPr>
              <a:solidFill>
                <a:srgbClr val="129166"/>
              </a:solidFill>
            </c:spPr>
          </c:dPt>
          <c:dPt>
            <c:idx val="93"/>
            <c:invertIfNegative val="0"/>
            <c:bubble3D val="0"/>
            <c:spPr>
              <a:solidFill>
                <a:srgbClr val="129166"/>
              </a:solidFill>
            </c:spPr>
          </c:dPt>
          <c:cat>
            <c:strRef>
              <c:f>Sheet1!$A$2:$A$95</c:f>
              <c:strCache>
                <c:ptCount val="94"/>
                <c:pt idx="0">
                  <c:v>CCP</c:v>
                </c:pt>
                <c:pt idx="1">
                  <c:v>PGRE</c:v>
                </c:pt>
                <c:pt idx="2">
                  <c:v>CXW</c:v>
                </c:pt>
                <c:pt idx="3">
                  <c:v>RLJ</c:v>
                </c:pt>
                <c:pt idx="4">
                  <c:v>SUI</c:v>
                </c:pt>
                <c:pt idx="5">
                  <c:v>HCP</c:v>
                </c:pt>
                <c:pt idx="6">
                  <c:v>HR</c:v>
                </c:pt>
                <c:pt idx="7">
                  <c:v>DDR</c:v>
                </c:pt>
                <c:pt idx="8">
                  <c:v>LXP</c:v>
                </c:pt>
                <c:pt idx="9">
                  <c:v>OUT.REIT</c:v>
                </c:pt>
                <c:pt idx="10">
                  <c:v>OFC</c:v>
                </c:pt>
                <c:pt idx="11">
                  <c:v>PSB</c:v>
                </c:pt>
                <c:pt idx="12">
                  <c:v>GPT</c:v>
                </c:pt>
                <c:pt idx="13">
                  <c:v>HTA</c:v>
                </c:pt>
                <c:pt idx="14">
                  <c:v>GEO</c:v>
                </c:pt>
                <c:pt idx="15">
                  <c:v>EQIX.REIT</c:v>
                </c:pt>
                <c:pt idx="16">
                  <c:v>FRT</c:v>
                </c:pt>
                <c:pt idx="17">
                  <c:v>SKT</c:v>
                </c:pt>
                <c:pt idx="18">
                  <c:v>CSAL</c:v>
                </c:pt>
                <c:pt idx="19">
                  <c:v>WPC</c:v>
                </c:pt>
                <c:pt idx="20">
                  <c:v>PPS</c:v>
                </c:pt>
                <c:pt idx="21">
                  <c:v>CBL</c:v>
                </c:pt>
                <c:pt idx="22">
                  <c:v>GGP</c:v>
                </c:pt>
                <c:pt idx="23">
                  <c:v>HST</c:v>
                </c:pt>
                <c:pt idx="24">
                  <c:v>HPP</c:v>
                </c:pt>
                <c:pt idx="25">
                  <c:v>PEI</c:v>
                </c:pt>
                <c:pt idx="26">
                  <c:v>CONE</c:v>
                </c:pt>
                <c:pt idx="27">
                  <c:v>APLE</c:v>
                </c:pt>
                <c:pt idx="28">
                  <c:v>WRI</c:v>
                </c:pt>
                <c:pt idx="29">
                  <c:v>RHP</c:v>
                </c:pt>
                <c:pt idx="30">
                  <c:v>SRG</c:v>
                </c:pt>
                <c:pt idx="31">
                  <c:v>FR</c:v>
                </c:pt>
                <c:pt idx="32">
                  <c:v>TCO</c:v>
                </c:pt>
                <c:pt idx="33">
                  <c:v>KIM</c:v>
                </c:pt>
                <c:pt idx="34">
                  <c:v>BRX</c:v>
                </c:pt>
                <c:pt idx="35">
                  <c:v>KRG</c:v>
                </c:pt>
                <c:pt idx="36">
                  <c:v>ACC</c:v>
                </c:pt>
                <c:pt idx="37">
                  <c:v>SSS</c:v>
                </c:pt>
                <c:pt idx="38">
                  <c:v>VER</c:v>
                </c:pt>
                <c:pt idx="39">
                  <c:v>RYN</c:v>
                </c:pt>
                <c:pt idx="40">
                  <c:v>SRC</c:v>
                </c:pt>
                <c:pt idx="41">
                  <c:v>ELS</c:v>
                </c:pt>
                <c:pt idx="42">
                  <c:v>LAMR.REIT</c:v>
                </c:pt>
                <c:pt idx="43">
                  <c:v>BDN</c:v>
                </c:pt>
                <c:pt idx="44">
                  <c:v>IRM</c:v>
                </c:pt>
                <c:pt idx="45">
                  <c:v>CXP</c:v>
                </c:pt>
                <c:pt idx="46">
                  <c:v>PEB</c:v>
                </c:pt>
                <c:pt idx="47">
                  <c:v>OHI</c:v>
                </c:pt>
                <c:pt idx="48">
                  <c:v>LHO</c:v>
                </c:pt>
                <c:pt idx="49">
                  <c:v>EXR</c:v>
                </c:pt>
                <c:pt idx="50">
                  <c:v>PDM</c:v>
                </c:pt>
                <c:pt idx="51">
                  <c:v>SLG</c:v>
                </c:pt>
                <c:pt idx="52">
                  <c:v>DCT</c:v>
                </c:pt>
                <c:pt idx="53">
                  <c:v>DLR</c:v>
                </c:pt>
                <c:pt idx="54">
                  <c:v>AVB</c:v>
                </c:pt>
                <c:pt idx="55">
                  <c:v>O</c:v>
                </c:pt>
                <c:pt idx="56">
                  <c:v>MPW</c:v>
                </c:pt>
                <c:pt idx="57">
                  <c:v>KRC</c:v>
                </c:pt>
                <c:pt idx="58">
                  <c:v>DFT</c:v>
                </c:pt>
                <c:pt idx="59">
                  <c:v>PKY</c:v>
                </c:pt>
                <c:pt idx="60">
                  <c:v>SPG</c:v>
                </c:pt>
                <c:pt idx="61">
                  <c:v>CCI.REIT</c:v>
                </c:pt>
                <c:pt idx="62">
                  <c:v>AMT.REIT</c:v>
                </c:pt>
                <c:pt idx="63">
                  <c:v>EQC</c:v>
                </c:pt>
                <c:pt idx="64">
                  <c:v>BXP</c:v>
                </c:pt>
                <c:pt idx="65">
                  <c:v>MORE</c:v>
                </c:pt>
                <c:pt idx="66">
                  <c:v>VTR</c:v>
                </c:pt>
                <c:pt idx="67">
                  <c:v>AIV</c:v>
                </c:pt>
                <c:pt idx="68">
                  <c:v>HCN</c:v>
                </c:pt>
                <c:pt idx="69">
                  <c:v>SHO</c:v>
                </c:pt>
                <c:pt idx="70">
                  <c:v>EQY</c:v>
                </c:pt>
                <c:pt idx="71">
                  <c:v>EQR</c:v>
                </c:pt>
                <c:pt idx="72">
                  <c:v>STOR</c:v>
                </c:pt>
                <c:pt idx="73">
                  <c:v>NNN</c:v>
                </c:pt>
                <c:pt idx="74">
                  <c:v>UDR</c:v>
                </c:pt>
                <c:pt idx="75">
                  <c:v>WY</c:v>
                </c:pt>
                <c:pt idx="76">
                  <c:v>FCE.A</c:v>
                </c:pt>
                <c:pt idx="77">
                  <c:v>ESRT</c:v>
                </c:pt>
                <c:pt idx="78">
                  <c:v>PLD</c:v>
                </c:pt>
                <c:pt idx="79">
                  <c:v>UE</c:v>
                </c:pt>
                <c:pt idx="80">
                  <c:v>MAC</c:v>
                </c:pt>
                <c:pt idx="81">
                  <c:v>REG</c:v>
                </c:pt>
                <c:pt idx="82">
                  <c:v>MAA</c:v>
                </c:pt>
                <c:pt idx="83">
                  <c:v>GLPI</c:v>
                </c:pt>
                <c:pt idx="84">
                  <c:v>HIW</c:v>
                </c:pt>
                <c:pt idx="85">
                  <c:v>RPAI</c:v>
                </c:pt>
                <c:pt idx="86">
                  <c:v>DRE</c:v>
                </c:pt>
                <c:pt idx="87">
                  <c:v>EPR</c:v>
                </c:pt>
                <c:pt idx="88">
                  <c:v>PSA</c:v>
                </c:pt>
                <c:pt idx="89">
                  <c:v>CUBE</c:v>
                </c:pt>
                <c:pt idx="90">
                  <c:v>LPT</c:v>
                </c:pt>
                <c:pt idx="91">
                  <c:v>ESS</c:v>
                </c:pt>
                <c:pt idx="92">
                  <c:v>CLI</c:v>
                </c:pt>
                <c:pt idx="93">
                  <c:v>ARE</c:v>
                </c:pt>
              </c:strCache>
            </c:strRef>
          </c:cat>
          <c:val>
            <c:numRef>
              <c:f>Sheet1!$B$2:$B$95</c:f>
              <c:numCache>
                <c:formatCode>0%</c:formatCode>
                <c:ptCount val="94"/>
                <c:pt idx="0">
                  <c:v>0.42829086956521739</c:v>
                </c:pt>
                <c:pt idx="1">
                  <c:v>0.65881151291512918</c:v>
                </c:pt>
                <c:pt idx="2">
                  <c:v>0.68000030464452332</c:v>
                </c:pt>
                <c:pt idx="3">
                  <c:v>0.72516315469069426</c:v>
                </c:pt>
                <c:pt idx="4">
                  <c:v>0.73211494969090518</c:v>
                </c:pt>
                <c:pt idx="5">
                  <c:v>0.73934952655413755</c:v>
                </c:pt>
                <c:pt idx="6">
                  <c:v>0.75808855044733559</c:v>
                </c:pt>
                <c:pt idx="7">
                  <c:v>0.80212977648564021</c:v>
                </c:pt>
                <c:pt idx="8">
                  <c:v>0.85010101010101013</c:v>
                </c:pt>
                <c:pt idx="9">
                  <c:v>0.89</c:v>
                </c:pt>
                <c:pt idx="10">
                  <c:v>0.91549172841008697</c:v>
                </c:pt>
                <c:pt idx="11">
                  <c:v>0.92363067292644763</c:v>
                </c:pt>
                <c:pt idx="12">
                  <c:v>0.95039406583217434</c:v>
                </c:pt>
                <c:pt idx="13">
                  <c:v>0.95127980825369995</c:v>
                </c:pt>
                <c:pt idx="14">
                  <c:v>0.96000013600449541</c:v>
                </c:pt>
                <c:pt idx="15">
                  <c:v>0.96008836814112897</c:v>
                </c:pt>
                <c:pt idx="16">
                  <c:v>0.96896358974358976</c:v>
                </c:pt>
                <c:pt idx="17">
                  <c:v>0.97900477878710312</c:v>
                </c:pt>
                <c:pt idx="18">
                  <c:v>1</c:v>
                </c:pt>
                <c:pt idx="19">
                  <c:v>1.0000000000000002</c:v>
                </c:pt>
                <c:pt idx="20">
                  <c:v>1.0002516096832605</c:v>
                </c:pt>
                <c:pt idx="21">
                  <c:v>1.0208727649332074</c:v>
                </c:pt>
                <c:pt idx="22">
                  <c:v>1.0333333333333334</c:v>
                </c:pt>
                <c:pt idx="23">
                  <c:v>1.0517641147123218</c:v>
                </c:pt>
                <c:pt idx="24">
                  <c:v>1.0666666666666667</c:v>
                </c:pt>
                <c:pt idx="25">
                  <c:v>1.0793128311619429</c:v>
                </c:pt>
                <c:pt idx="26">
                  <c:v>1.085963593932322</c:v>
                </c:pt>
                <c:pt idx="27">
                  <c:v>1.0862688267059402</c:v>
                </c:pt>
                <c:pt idx="28">
                  <c:v>1.1000000000000001</c:v>
                </c:pt>
                <c:pt idx="29">
                  <c:v>1.1072812941153067</c:v>
                </c:pt>
                <c:pt idx="30">
                  <c:v>1.1100917431192661</c:v>
                </c:pt>
                <c:pt idx="31">
                  <c:v>1.1215946843853821</c:v>
                </c:pt>
                <c:pt idx="32">
                  <c:v>1.1257377654446066</c:v>
                </c:pt>
                <c:pt idx="33">
                  <c:v>1.1356123262053825</c:v>
                </c:pt>
                <c:pt idx="34">
                  <c:v>1.1421130952380953</c:v>
                </c:pt>
                <c:pt idx="35">
                  <c:v>1.1499999999999999</c:v>
                </c:pt>
                <c:pt idx="36">
                  <c:v>1.161928306551298</c:v>
                </c:pt>
                <c:pt idx="37">
                  <c:v>1.1666666666666667</c:v>
                </c:pt>
                <c:pt idx="38">
                  <c:v>1.1924226540815217</c:v>
                </c:pt>
                <c:pt idx="39">
                  <c:v>1.2080093771912717</c:v>
                </c:pt>
                <c:pt idx="40">
                  <c:v>1.2118849443870527</c:v>
                </c:pt>
                <c:pt idx="41">
                  <c:v>1.2160493827160495</c:v>
                </c:pt>
                <c:pt idx="42">
                  <c:v>1.2250000000000001</c:v>
                </c:pt>
                <c:pt idx="43">
                  <c:v>1.2253194101343339</c:v>
                </c:pt>
                <c:pt idx="44">
                  <c:v>1.2294715592903356</c:v>
                </c:pt>
                <c:pt idx="45">
                  <c:v>1.240964684575913</c:v>
                </c:pt>
                <c:pt idx="46">
                  <c:v>1.2411540555253131</c:v>
                </c:pt>
                <c:pt idx="47">
                  <c:v>1.2752613240418118</c:v>
                </c:pt>
                <c:pt idx="48">
                  <c:v>1.2787621049456011</c:v>
                </c:pt>
                <c:pt idx="49">
                  <c:v>1.2800296706269703</c:v>
                </c:pt>
                <c:pt idx="50">
                  <c:v>1.2919030428055698</c:v>
                </c:pt>
                <c:pt idx="51">
                  <c:v>1.2985388051948052</c:v>
                </c:pt>
                <c:pt idx="52">
                  <c:v>1.3029294318536679</c:v>
                </c:pt>
                <c:pt idx="53">
                  <c:v>1.3106231169989451</c:v>
                </c:pt>
                <c:pt idx="54">
                  <c:v>1.31549047134882</c:v>
                </c:pt>
                <c:pt idx="55">
                  <c:v>1.3236346665087837</c:v>
                </c:pt>
                <c:pt idx="56">
                  <c:v>1.3247524752475248</c:v>
                </c:pt>
                <c:pt idx="57">
                  <c:v>1.3423423423423424</c:v>
                </c:pt>
                <c:pt idx="58">
                  <c:v>1.3471688677744187</c:v>
                </c:pt>
                <c:pt idx="59">
                  <c:v>1.3632555066079295</c:v>
                </c:pt>
                <c:pt idx="60">
                  <c:v>1.4</c:v>
                </c:pt>
                <c:pt idx="61">
                  <c:v>1.4112429475444863</c:v>
                </c:pt>
                <c:pt idx="62">
                  <c:v>1.4292676056338027</c:v>
                </c:pt>
                <c:pt idx="63">
                  <c:v>1.4333333333333333</c:v>
                </c:pt>
                <c:pt idx="64">
                  <c:v>1.4352499298737731</c:v>
                </c:pt>
                <c:pt idx="65">
                  <c:v>1.4383453835998146</c:v>
                </c:pt>
                <c:pt idx="66">
                  <c:v>1.4460009087763288</c:v>
                </c:pt>
                <c:pt idx="67">
                  <c:v>1.4560129888544735</c:v>
                </c:pt>
                <c:pt idx="68">
                  <c:v>1.4686677808727948</c:v>
                </c:pt>
                <c:pt idx="69">
                  <c:v>1.4717649727767694</c:v>
                </c:pt>
                <c:pt idx="70">
                  <c:v>1.4782277423097905</c:v>
                </c:pt>
                <c:pt idx="71">
                  <c:v>1.4877292682926828</c:v>
                </c:pt>
                <c:pt idx="72">
                  <c:v>1.4943639291465378</c:v>
                </c:pt>
                <c:pt idx="73">
                  <c:v>1.5000001678767785</c:v>
                </c:pt>
                <c:pt idx="74">
                  <c:v>1.5000310351248647</c:v>
                </c:pt>
                <c:pt idx="75">
                  <c:v>1.5248065543923532</c:v>
                </c:pt>
                <c:pt idx="76">
                  <c:v>1.5294461206896552</c:v>
                </c:pt>
                <c:pt idx="77">
                  <c:v>1.5330528025073169</c:v>
                </c:pt>
                <c:pt idx="78">
                  <c:v>1.6220058139534883</c:v>
                </c:pt>
                <c:pt idx="79">
                  <c:v>1.6414145203843049</c:v>
                </c:pt>
                <c:pt idx="80">
                  <c:v>1.6499799831223629</c:v>
                </c:pt>
                <c:pt idx="81">
                  <c:v>1.6894103806228373</c:v>
                </c:pt>
                <c:pt idx="82">
                  <c:v>1.6976505649730367</c:v>
                </c:pt>
                <c:pt idx="83">
                  <c:v>1.747324716743031</c:v>
                </c:pt>
                <c:pt idx="84">
                  <c:v>1.7775754079140242</c:v>
                </c:pt>
                <c:pt idx="85">
                  <c:v>1.7822472847946484</c:v>
                </c:pt>
                <c:pt idx="86">
                  <c:v>1.7840787291988196</c:v>
                </c:pt>
                <c:pt idx="87">
                  <c:v>1.8409547108625739</c:v>
                </c:pt>
                <c:pt idx="88">
                  <c:v>1.9258464591938174</c:v>
                </c:pt>
                <c:pt idx="89">
                  <c:v>1.9835317460317461</c:v>
                </c:pt>
                <c:pt idx="90">
                  <c:v>2.1130234068461644</c:v>
                </c:pt>
                <c:pt idx="91">
                  <c:v>2.4736846011080948</c:v>
                </c:pt>
                <c:pt idx="92">
                  <c:v>3.3891547049441786</c:v>
                </c:pt>
                <c:pt idx="93">
                  <c:v>3.7842525139664804</c:v>
                </c:pt>
              </c:numCache>
            </c:numRef>
          </c:val>
        </c:ser>
        <c:dLbls>
          <c:showLegendKey val="0"/>
          <c:showVal val="0"/>
          <c:showCatName val="0"/>
          <c:showSerName val="0"/>
          <c:showPercent val="0"/>
          <c:showBubbleSize val="0"/>
        </c:dLbls>
        <c:gapWidth val="80"/>
        <c:axId val="131862528"/>
        <c:axId val="131864064"/>
      </c:barChart>
      <c:catAx>
        <c:axId val="131862528"/>
        <c:scaling>
          <c:orientation val="minMax"/>
        </c:scaling>
        <c:delete val="1"/>
        <c:axPos val="b"/>
        <c:numFmt formatCode="General" sourceLinked="1"/>
        <c:majorTickMark val="out"/>
        <c:minorTickMark val="none"/>
        <c:tickLblPos val="none"/>
        <c:crossAx val="131864064"/>
        <c:crosses val="autoZero"/>
        <c:auto val="1"/>
        <c:lblAlgn val="ctr"/>
        <c:lblOffset val="100"/>
        <c:noMultiLvlLbl val="0"/>
      </c:catAx>
      <c:valAx>
        <c:axId val="131864064"/>
        <c:scaling>
          <c:orientation val="minMax"/>
          <c:max val="2.5"/>
        </c:scaling>
        <c:delete val="0"/>
        <c:axPos val="l"/>
        <c:numFmt formatCode="0%" sourceLinked="1"/>
        <c:majorTickMark val="out"/>
        <c:minorTickMark val="none"/>
        <c:tickLblPos val="nextTo"/>
        <c:txPr>
          <a:bodyPr/>
          <a:lstStyle/>
          <a:p>
            <a:pPr>
              <a:defRPr sz="1400"/>
            </a:pPr>
            <a:endParaRPr lang="en-US"/>
          </a:p>
        </c:txPr>
        <c:crossAx val="131862528"/>
        <c:crosses val="autoZero"/>
        <c:crossBetween val="between"/>
      </c:valAx>
    </c:plotArea>
    <c:plotVisOnly val="1"/>
    <c:dispBlanksAs val="gap"/>
    <c:showDLblsOverMax val="0"/>
  </c:chart>
  <c:txPr>
    <a:bodyPr/>
    <a:lstStyle/>
    <a:p>
      <a:pPr>
        <a:defRPr sz="1800">
          <a:latin typeface="Franklin Gothic Book"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9.2851730526000431E-2"/>
          <c:y val="0.18372179931802154"/>
          <c:w val="0.8910487451417638"/>
          <c:h val="0.69275750327132746"/>
        </c:manualLayout>
      </c:layout>
      <c:lineChart>
        <c:grouping val="standard"/>
        <c:varyColors val="0"/>
        <c:ser>
          <c:idx val="0"/>
          <c:order val="0"/>
          <c:tx>
            <c:strRef>
              <c:f>Sheet1!$B$1</c:f>
              <c:strCache>
                <c:ptCount val="1"/>
                <c:pt idx="0">
                  <c:v>Stock Options</c:v>
                </c:pt>
              </c:strCache>
            </c:strRef>
          </c:tx>
          <c:spPr>
            <a:ln>
              <a:solidFill>
                <a:schemeClr val="accent3">
                  <a:lumMod val="75000"/>
                </a:schemeClr>
              </a:solidFill>
            </a:ln>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0.34375</c:v>
                </c:pt>
                <c:pt idx="1">
                  <c:v>0.28125</c:v>
                </c:pt>
                <c:pt idx="2">
                  <c:v>0.25</c:v>
                </c:pt>
                <c:pt idx="3">
                  <c:v>0.17</c:v>
                </c:pt>
                <c:pt idx="4">
                  <c:v>0.16</c:v>
                </c:pt>
                <c:pt idx="5">
                  <c:v>0.11</c:v>
                </c:pt>
              </c:numCache>
            </c:numRef>
          </c:val>
          <c:smooth val="0"/>
        </c:ser>
        <c:ser>
          <c:idx val="1"/>
          <c:order val="1"/>
          <c:tx>
            <c:strRef>
              <c:f>Sheet1!$C$1</c:f>
              <c:strCache>
                <c:ptCount val="1"/>
                <c:pt idx="0">
                  <c:v>Full Value</c:v>
                </c:pt>
              </c:strCache>
            </c:strRef>
          </c:tx>
          <c:spPr>
            <a:ln>
              <a:solidFill>
                <a:srgbClr val="129166"/>
              </a:solidFill>
            </a:ln>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0.71875</c:v>
                </c:pt>
                <c:pt idx="1">
                  <c:v>0.73958333333333337</c:v>
                </c:pt>
                <c:pt idx="2">
                  <c:v>0.79</c:v>
                </c:pt>
                <c:pt idx="3" formatCode="0.00%">
                  <c:v>0.74</c:v>
                </c:pt>
                <c:pt idx="4">
                  <c:v>0.72</c:v>
                </c:pt>
                <c:pt idx="5">
                  <c:v>0.83</c:v>
                </c:pt>
              </c:numCache>
            </c:numRef>
          </c:val>
          <c:smooth val="0"/>
        </c:ser>
        <c:ser>
          <c:idx val="2"/>
          <c:order val="2"/>
          <c:tx>
            <c:strRef>
              <c:f>Sheet1!$D$1</c:f>
              <c:strCache>
                <c:ptCount val="1"/>
                <c:pt idx="0">
                  <c:v>Performance Shares</c:v>
                </c:pt>
              </c:strCache>
            </c:strRef>
          </c:tx>
          <c:spPr>
            <a:ln>
              <a:solidFill>
                <a:schemeClr val="accent3">
                  <a:lumMod val="40000"/>
                  <a:lumOff val="60000"/>
                </a:schemeClr>
              </a:solidFill>
            </a:ln>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0.46875</c:v>
                </c:pt>
                <c:pt idx="1">
                  <c:v>0.42708333333333331</c:v>
                </c:pt>
                <c:pt idx="2">
                  <c:v>0.56000000000000005</c:v>
                </c:pt>
                <c:pt idx="3">
                  <c:v>0.57999999999999996</c:v>
                </c:pt>
                <c:pt idx="4">
                  <c:v>0.65</c:v>
                </c:pt>
                <c:pt idx="5">
                  <c:v>0.78</c:v>
                </c:pt>
              </c:numCache>
            </c:numRef>
          </c:val>
          <c:smooth val="0"/>
        </c:ser>
        <c:dLbls>
          <c:showLegendKey val="0"/>
          <c:showVal val="0"/>
          <c:showCatName val="0"/>
          <c:showSerName val="0"/>
          <c:showPercent val="0"/>
          <c:showBubbleSize val="0"/>
        </c:dLbls>
        <c:marker val="1"/>
        <c:smooth val="0"/>
        <c:axId val="132076672"/>
        <c:axId val="132078208"/>
      </c:lineChart>
      <c:catAx>
        <c:axId val="132076672"/>
        <c:scaling>
          <c:orientation val="minMax"/>
        </c:scaling>
        <c:delete val="0"/>
        <c:axPos val="b"/>
        <c:numFmt formatCode="General" sourceLinked="1"/>
        <c:majorTickMark val="out"/>
        <c:minorTickMark val="none"/>
        <c:tickLblPos val="nextTo"/>
        <c:crossAx val="132078208"/>
        <c:crosses val="autoZero"/>
        <c:auto val="1"/>
        <c:lblAlgn val="ctr"/>
        <c:lblOffset val="100"/>
        <c:noMultiLvlLbl val="0"/>
      </c:catAx>
      <c:valAx>
        <c:axId val="132078208"/>
        <c:scaling>
          <c:orientation val="minMax"/>
          <c:max val="1"/>
        </c:scaling>
        <c:delete val="0"/>
        <c:axPos val="l"/>
        <c:numFmt formatCode="0%" sourceLinked="1"/>
        <c:majorTickMark val="out"/>
        <c:minorTickMark val="none"/>
        <c:tickLblPos val="nextTo"/>
        <c:txPr>
          <a:bodyPr/>
          <a:lstStyle/>
          <a:p>
            <a:pPr>
              <a:defRPr sz="1600"/>
            </a:pPr>
            <a:endParaRPr lang="en-US"/>
          </a:p>
        </c:txPr>
        <c:crossAx val="132076672"/>
        <c:crosses val="autoZero"/>
        <c:crossBetween val="between"/>
      </c:valAx>
    </c:plotArea>
    <c:legend>
      <c:legendPos val="t"/>
      <c:layout/>
      <c:overlay val="0"/>
      <c:txPr>
        <a:bodyPr/>
        <a:lstStyle/>
        <a:p>
          <a:pPr>
            <a:defRPr sz="1600"/>
          </a:pPr>
          <a:endParaRPr lang="en-US"/>
        </a:p>
      </c:txPr>
    </c:legend>
    <c:plotVisOnly val="1"/>
    <c:dispBlanksAs val="gap"/>
    <c:showDLblsOverMax val="0"/>
  </c:chart>
  <c:txPr>
    <a:bodyPr/>
    <a:lstStyle/>
    <a:p>
      <a:pPr>
        <a:defRPr sz="1800">
          <a:latin typeface="Franklin Gothic Book" pitchFamily="34" charset="0"/>
          <a:cs typeface="Calibri"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Objective</c:v>
                </c:pt>
              </c:strCache>
            </c:strRef>
          </c:tx>
          <c:spPr>
            <a:solidFill>
              <a:srgbClr val="129166"/>
            </a:solidFill>
          </c:spPr>
          <c:invertIfNegative val="0"/>
          <c:cat>
            <c:strRef>
              <c:f>Sheet1!$A$2:$A$3</c:f>
              <c:strCache>
                <c:ptCount val="2"/>
                <c:pt idx="0">
                  <c:v>Prevalence</c:v>
                </c:pt>
                <c:pt idx="1">
                  <c:v>Average Utilization</c:v>
                </c:pt>
              </c:strCache>
            </c:strRef>
          </c:cat>
          <c:val>
            <c:numRef>
              <c:f>Sheet1!$B$2:$B$3</c:f>
              <c:numCache>
                <c:formatCode>0%</c:formatCode>
                <c:ptCount val="2"/>
                <c:pt idx="0">
                  <c:v>0.92929292929292928</c:v>
                </c:pt>
                <c:pt idx="1">
                  <c:v>0.681371794871795</c:v>
                </c:pt>
              </c:numCache>
            </c:numRef>
          </c:val>
        </c:ser>
        <c:ser>
          <c:idx val="1"/>
          <c:order val="1"/>
          <c:tx>
            <c:strRef>
              <c:f>Sheet1!$C$1</c:f>
              <c:strCache>
                <c:ptCount val="1"/>
                <c:pt idx="0">
                  <c:v>Subjective</c:v>
                </c:pt>
              </c:strCache>
            </c:strRef>
          </c:tx>
          <c:spPr>
            <a:solidFill>
              <a:schemeClr val="accent3">
                <a:lumMod val="60000"/>
                <a:lumOff val="40000"/>
              </a:schemeClr>
            </a:solidFill>
          </c:spPr>
          <c:invertIfNegative val="0"/>
          <c:cat>
            <c:strRef>
              <c:f>Sheet1!$A$2:$A$3</c:f>
              <c:strCache>
                <c:ptCount val="2"/>
                <c:pt idx="0">
                  <c:v>Prevalence</c:v>
                </c:pt>
                <c:pt idx="1">
                  <c:v>Average Utilization</c:v>
                </c:pt>
              </c:strCache>
            </c:strRef>
          </c:cat>
          <c:val>
            <c:numRef>
              <c:f>Sheet1!$C$2:$C$3</c:f>
              <c:numCache>
                <c:formatCode>0%</c:formatCode>
                <c:ptCount val="2"/>
                <c:pt idx="0">
                  <c:v>0.22222222222222221</c:v>
                </c:pt>
                <c:pt idx="1">
                  <c:v>0.58579365079365076</c:v>
                </c:pt>
              </c:numCache>
            </c:numRef>
          </c:val>
        </c:ser>
        <c:ser>
          <c:idx val="2"/>
          <c:order val="2"/>
          <c:tx>
            <c:strRef>
              <c:f>Sheet1!$D$1</c:f>
              <c:strCache>
                <c:ptCount val="1"/>
                <c:pt idx="0">
                  <c:v>Time</c:v>
                </c:pt>
              </c:strCache>
            </c:strRef>
          </c:tx>
          <c:spPr>
            <a:solidFill>
              <a:schemeClr val="accent3">
                <a:lumMod val="75000"/>
              </a:schemeClr>
            </a:solidFill>
          </c:spPr>
          <c:invertIfNegative val="0"/>
          <c:cat>
            <c:strRef>
              <c:f>Sheet1!$A$2:$A$3</c:f>
              <c:strCache>
                <c:ptCount val="2"/>
                <c:pt idx="0">
                  <c:v>Prevalence</c:v>
                </c:pt>
                <c:pt idx="1">
                  <c:v>Average Utilization</c:v>
                </c:pt>
              </c:strCache>
            </c:strRef>
          </c:cat>
          <c:val>
            <c:numRef>
              <c:f>Sheet1!$D$2:$D$3</c:f>
              <c:numCache>
                <c:formatCode>0%</c:formatCode>
                <c:ptCount val="2"/>
                <c:pt idx="0">
                  <c:v>0.58585858585858586</c:v>
                </c:pt>
                <c:pt idx="1">
                  <c:v>0.38669827586206895</c:v>
                </c:pt>
              </c:numCache>
            </c:numRef>
          </c:val>
        </c:ser>
        <c:dLbls>
          <c:showLegendKey val="0"/>
          <c:showVal val="0"/>
          <c:showCatName val="0"/>
          <c:showSerName val="0"/>
          <c:showPercent val="0"/>
          <c:showBubbleSize val="0"/>
        </c:dLbls>
        <c:gapWidth val="150"/>
        <c:axId val="132223744"/>
        <c:axId val="132225280"/>
      </c:barChart>
      <c:catAx>
        <c:axId val="132223744"/>
        <c:scaling>
          <c:orientation val="minMax"/>
        </c:scaling>
        <c:delete val="0"/>
        <c:axPos val="b"/>
        <c:majorTickMark val="out"/>
        <c:minorTickMark val="none"/>
        <c:tickLblPos val="nextTo"/>
        <c:crossAx val="132225280"/>
        <c:crosses val="autoZero"/>
        <c:auto val="1"/>
        <c:lblAlgn val="ctr"/>
        <c:lblOffset val="100"/>
        <c:noMultiLvlLbl val="0"/>
      </c:catAx>
      <c:valAx>
        <c:axId val="132225280"/>
        <c:scaling>
          <c:orientation val="minMax"/>
        </c:scaling>
        <c:delete val="0"/>
        <c:axPos val="l"/>
        <c:numFmt formatCode="0%" sourceLinked="1"/>
        <c:majorTickMark val="out"/>
        <c:minorTickMark val="none"/>
        <c:tickLblPos val="nextTo"/>
        <c:crossAx val="132223744"/>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Absolute TSR</c:v>
                </c:pt>
              </c:strCache>
            </c:strRef>
          </c:tx>
          <c:spPr>
            <a:solidFill>
              <a:schemeClr val="accent3">
                <a:lumMod val="60000"/>
                <a:lumOff val="40000"/>
              </a:schemeClr>
            </a:solidFill>
          </c:spPr>
          <c:invertIfNegative val="0"/>
          <c:cat>
            <c:strRef>
              <c:f>Sheet1!$A$2:$A$3</c:f>
              <c:strCache>
                <c:ptCount val="2"/>
                <c:pt idx="0">
                  <c:v>Prevalence</c:v>
                </c:pt>
                <c:pt idx="1">
                  <c:v>Average Utilization</c:v>
                </c:pt>
              </c:strCache>
            </c:strRef>
          </c:cat>
          <c:val>
            <c:numRef>
              <c:f>Sheet1!$B$2:$B$3</c:f>
              <c:numCache>
                <c:formatCode>0%</c:formatCode>
                <c:ptCount val="2"/>
                <c:pt idx="0">
                  <c:v>0.35353535353535354</c:v>
                </c:pt>
                <c:pt idx="1">
                  <c:v>0.41111111111111109</c:v>
                </c:pt>
              </c:numCache>
            </c:numRef>
          </c:val>
        </c:ser>
        <c:ser>
          <c:idx val="1"/>
          <c:order val="1"/>
          <c:tx>
            <c:strRef>
              <c:f>Sheet1!$C$1</c:f>
              <c:strCache>
                <c:ptCount val="1"/>
                <c:pt idx="0">
                  <c:v>Relative TSR</c:v>
                </c:pt>
              </c:strCache>
            </c:strRef>
          </c:tx>
          <c:spPr>
            <a:solidFill>
              <a:srgbClr val="129166"/>
            </a:solidFill>
          </c:spPr>
          <c:invertIfNegative val="0"/>
          <c:cat>
            <c:strRef>
              <c:f>Sheet1!$A$2:$A$3</c:f>
              <c:strCache>
                <c:ptCount val="2"/>
                <c:pt idx="0">
                  <c:v>Prevalence</c:v>
                </c:pt>
                <c:pt idx="1">
                  <c:v>Average Utilization</c:v>
                </c:pt>
              </c:strCache>
            </c:strRef>
          </c:cat>
          <c:val>
            <c:numRef>
              <c:f>Sheet1!$C$2:$C$3</c:f>
              <c:numCache>
                <c:formatCode>0%</c:formatCode>
                <c:ptCount val="2"/>
                <c:pt idx="0">
                  <c:v>0.85858585858585856</c:v>
                </c:pt>
                <c:pt idx="1">
                  <c:v>0.75254718875502002</c:v>
                </c:pt>
              </c:numCache>
            </c:numRef>
          </c:val>
        </c:ser>
        <c:dLbls>
          <c:showLegendKey val="0"/>
          <c:showVal val="0"/>
          <c:showCatName val="0"/>
          <c:showSerName val="0"/>
          <c:showPercent val="0"/>
          <c:showBubbleSize val="0"/>
        </c:dLbls>
        <c:gapWidth val="150"/>
        <c:axId val="132520576"/>
        <c:axId val="132563328"/>
      </c:barChart>
      <c:catAx>
        <c:axId val="132520576"/>
        <c:scaling>
          <c:orientation val="minMax"/>
        </c:scaling>
        <c:delete val="0"/>
        <c:axPos val="b"/>
        <c:majorTickMark val="out"/>
        <c:minorTickMark val="none"/>
        <c:tickLblPos val="nextTo"/>
        <c:crossAx val="132563328"/>
        <c:crosses val="autoZero"/>
        <c:auto val="1"/>
        <c:lblAlgn val="ctr"/>
        <c:lblOffset val="100"/>
        <c:noMultiLvlLbl val="0"/>
      </c:catAx>
      <c:valAx>
        <c:axId val="132563328"/>
        <c:scaling>
          <c:orientation val="minMax"/>
        </c:scaling>
        <c:delete val="0"/>
        <c:axPos val="l"/>
        <c:numFmt formatCode="0%" sourceLinked="1"/>
        <c:majorTickMark val="out"/>
        <c:minorTickMark val="none"/>
        <c:tickLblPos val="nextTo"/>
        <c:crossAx val="132520576"/>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29166"/>
            </a:solidFill>
          </c:spPr>
          <c:invertIfNegative val="0"/>
          <c:cat>
            <c:strRef>
              <c:f>Sheet1!$A$2:$A$4</c:f>
              <c:strCache>
                <c:ptCount val="3"/>
                <c:pt idx="0">
                  <c:v>Basis Points</c:v>
                </c:pt>
                <c:pt idx="1">
                  <c:v>Percentage of</c:v>
                </c:pt>
                <c:pt idx="2">
                  <c:v>Percentiles</c:v>
                </c:pt>
              </c:strCache>
            </c:strRef>
          </c:cat>
          <c:val>
            <c:numRef>
              <c:f>Sheet1!$B$2:$B$4</c:f>
              <c:numCache>
                <c:formatCode>0%</c:formatCode>
                <c:ptCount val="3"/>
                <c:pt idx="0">
                  <c:v>0.33333333333333331</c:v>
                </c:pt>
                <c:pt idx="1">
                  <c:v>2.0202020202020204E-2</c:v>
                </c:pt>
                <c:pt idx="2">
                  <c:v>0.50505050505050508</c:v>
                </c:pt>
              </c:numCache>
            </c:numRef>
          </c:val>
        </c:ser>
        <c:dLbls>
          <c:showLegendKey val="0"/>
          <c:showVal val="0"/>
          <c:showCatName val="0"/>
          <c:showSerName val="0"/>
          <c:showPercent val="0"/>
          <c:showBubbleSize val="0"/>
        </c:dLbls>
        <c:gapWidth val="80"/>
        <c:axId val="131606016"/>
        <c:axId val="131607552"/>
      </c:barChart>
      <c:catAx>
        <c:axId val="131606016"/>
        <c:scaling>
          <c:orientation val="minMax"/>
        </c:scaling>
        <c:delete val="0"/>
        <c:axPos val="b"/>
        <c:majorTickMark val="out"/>
        <c:minorTickMark val="none"/>
        <c:tickLblPos val="nextTo"/>
        <c:txPr>
          <a:bodyPr/>
          <a:lstStyle/>
          <a:p>
            <a:pPr>
              <a:defRPr sz="1200"/>
            </a:pPr>
            <a:endParaRPr lang="en-US"/>
          </a:p>
        </c:txPr>
        <c:crossAx val="131607552"/>
        <c:crosses val="autoZero"/>
        <c:auto val="1"/>
        <c:lblAlgn val="ctr"/>
        <c:lblOffset val="100"/>
        <c:noMultiLvlLbl val="0"/>
      </c:catAx>
      <c:valAx>
        <c:axId val="131607552"/>
        <c:scaling>
          <c:orientation val="minMax"/>
        </c:scaling>
        <c:delete val="0"/>
        <c:axPos val="l"/>
        <c:numFmt formatCode="0%" sourceLinked="1"/>
        <c:majorTickMark val="out"/>
        <c:minorTickMark val="none"/>
        <c:tickLblPos val="nextTo"/>
        <c:crossAx val="131606016"/>
        <c:crosses val="autoZero"/>
        <c:crossBetween val="between"/>
      </c:valAx>
    </c:plotArea>
    <c:plotVisOnly val="1"/>
    <c:dispBlanksAs val="gap"/>
    <c:showDLblsOverMax val="0"/>
  </c:chart>
  <c:txPr>
    <a:bodyPr/>
    <a:lstStyle/>
    <a:p>
      <a:pPr>
        <a:defRPr sz="16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54FF55-D1C5-44FE-9450-09CC9CC17D5D}"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10F2BA96-F10F-40A8-BBA5-F2F4A136B07B}">
      <dgm:prSet phldrT="[Text]" custT="1"/>
      <dgm:spPr>
        <a:ln>
          <a:solidFill>
            <a:srgbClr val="129166"/>
          </a:solidFill>
        </a:ln>
      </dgm:spPr>
      <dgm:t>
        <a:bodyPr/>
        <a:lstStyle/>
        <a:p>
          <a:r>
            <a:rPr lang="en-US" sz="1400" b="1" dirty="0" smtClean="0"/>
            <a:t>Volunteer Days</a:t>
          </a:r>
          <a:endParaRPr lang="en-US" sz="1400" b="1" dirty="0"/>
        </a:p>
      </dgm:t>
    </dgm:pt>
    <dgm:pt modelId="{64EF57D1-7942-45E2-9EDC-1A89E043C4A7}" type="parTrans" cxnId="{4727B227-2F21-4B83-BC89-3524154C3AC3}">
      <dgm:prSet/>
      <dgm:spPr/>
      <dgm:t>
        <a:bodyPr/>
        <a:lstStyle/>
        <a:p>
          <a:endParaRPr lang="en-US"/>
        </a:p>
      </dgm:t>
    </dgm:pt>
    <dgm:pt modelId="{87BCE15C-B288-4581-9D62-7D51A7300C11}" type="sibTrans" cxnId="{4727B227-2F21-4B83-BC89-3524154C3AC3}">
      <dgm:prSet/>
      <dgm:spPr/>
      <dgm:t>
        <a:bodyPr/>
        <a:lstStyle/>
        <a:p>
          <a:endParaRPr lang="en-US"/>
        </a:p>
      </dgm:t>
    </dgm:pt>
    <dgm:pt modelId="{2D5FBFE9-550C-4018-B6AB-AE78EAB6C9A3}">
      <dgm:prSet phldrT="[Text]" custT="1"/>
      <dgm:spPr>
        <a:ln>
          <a:solidFill>
            <a:srgbClr val="129166"/>
          </a:solidFill>
        </a:ln>
      </dgm:spPr>
      <dgm:t>
        <a:bodyPr/>
        <a:lstStyle/>
        <a:p>
          <a:r>
            <a:rPr lang="en-US" sz="1400" b="1" dirty="0" smtClean="0"/>
            <a:t>Well-Being Programs</a:t>
          </a:r>
          <a:endParaRPr lang="en-US" sz="1400" b="1" dirty="0"/>
        </a:p>
      </dgm:t>
    </dgm:pt>
    <dgm:pt modelId="{B78ED3B0-8CD7-4915-94EB-D8B0626FE7DF}" type="parTrans" cxnId="{C7D59C3B-4934-4BC9-9FA6-556101FCDBAE}">
      <dgm:prSet/>
      <dgm:spPr/>
      <dgm:t>
        <a:bodyPr/>
        <a:lstStyle/>
        <a:p>
          <a:endParaRPr lang="en-US"/>
        </a:p>
      </dgm:t>
    </dgm:pt>
    <dgm:pt modelId="{D443F8DC-C803-49E8-9B9B-06B8695B01CB}" type="sibTrans" cxnId="{C7D59C3B-4934-4BC9-9FA6-556101FCDBAE}">
      <dgm:prSet/>
      <dgm:spPr/>
      <dgm:t>
        <a:bodyPr/>
        <a:lstStyle/>
        <a:p>
          <a:endParaRPr lang="en-US"/>
        </a:p>
      </dgm:t>
    </dgm:pt>
    <dgm:pt modelId="{EAA9E7F1-2E7F-4844-8DCD-834AC5C0BE2B}">
      <dgm:prSet phldrT="[Text]" custT="1"/>
      <dgm:spPr>
        <a:ln>
          <a:solidFill>
            <a:srgbClr val="129166"/>
          </a:solidFill>
        </a:ln>
      </dgm:spPr>
      <dgm:t>
        <a:bodyPr/>
        <a:lstStyle/>
        <a:p>
          <a:r>
            <a:rPr lang="en-US" sz="1400" b="1" dirty="0" smtClean="0"/>
            <a:t>Eliminate Performance Reviews</a:t>
          </a:r>
          <a:endParaRPr lang="en-US" sz="1400" b="1" dirty="0"/>
        </a:p>
      </dgm:t>
    </dgm:pt>
    <dgm:pt modelId="{3230B291-B77E-490E-828D-9BF2009673C5}" type="parTrans" cxnId="{A35C6478-7CB4-4054-BEF2-074D01DD3D6B}">
      <dgm:prSet/>
      <dgm:spPr/>
      <dgm:t>
        <a:bodyPr/>
        <a:lstStyle/>
        <a:p>
          <a:endParaRPr lang="en-US"/>
        </a:p>
      </dgm:t>
    </dgm:pt>
    <dgm:pt modelId="{2B3AE888-4FCE-446F-AF59-87E33838FA4C}" type="sibTrans" cxnId="{A35C6478-7CB4-4054-BEF2-074D01DD3D6B}">
      <dgm:prSet/>
      <dgm:spPr/>
      <dgm:t>
        <a:bodyPr/>
        <a:lstStyle/>
        <a:p>
          <a:endParaRPr lang="en-US"/>
        </a:p>
      </dgm:t>
    </dgm:pt>
    <dgm:pt modelId="{69B09999-1998-4D5F-A930-F47F4FAC2016}">
      <dgm:prSet phldrT="[Text]" custT="1"/>
      <dgm:spPr>
        <a:ln>
          <a:solidFill>
            <a:srgbClr val="129166"/>
          </a:solidFill>
        </a:ln>
      </dgm:spPr>
      <dgm:t>
        <a:bodyPr/>
        <a:lstStyle/>
        <a:p>
          <a:r>
            <a:rPr lang="en-US" sz="1400" b="1" dirty="0" err="1" smtClean="0"/>
            <a:t>Holacracy</a:t>
          </a:r>
          <a:endParaRPr lang="en-US" sz="1400" b="1" dirty="0"/>
        </a:p>
      </dgm:t>
    </dgm:pt>
    <dgm:pt modelId="{52FE4EC6-F07E-47A5-B167-A120DAB4DEDB}" type="parTrans" cxnId="{D72552A1-4A65-4112-8540-D8CE13ABA422}">
      <dgm:prSet/>
      <dgm:spPr/>
      <dgm:t>
        <a:bodyPr/>
        <a:lstStyle/>
        <a:p>
          <a:endParaRPr lang="en-US"/>
        </a:p>
      </dgm:t>
    </dgm:pt>
    <dgm:pt modelId="{C696A2D6-EBBD-4961-A0E1-CAD0EBFFC46F}" type="sibTrans" cxnId="{D72552A1-4A65-4112-8540-D8CE13ABA422}">
      <dgm:prSet/>
      <dgm:spPr/>
      <dgm:t>
        <a:bodyPr/>
        <a:lstStyle/>
        <a:p>
          <a:endParaRPr lang="en-US"/>
        </a:p>
      </dgm:t>
    </dgm:pt>
    <dgm:pt modelId="{2211BB8D-9D71-43DE-B783-F09E3D804530}">
      <dgm:prSet phldrT="[Text]" custT="1"/>
      <dgm:spPr>
        <a:ln>
          <a:solidFill>
            <a:srgbClr val="129166"/>
          </a:solidFill>
        </a:ln>
      </dgm:spPr>
      <dgm:t>
        <a:bodyPr/>
        <a:lstStyle/>
        <a:p>
          <a:r>
            <a:rPr lang="en-US" sz="1400" b="1" dirty="0" smtClean="0"/>
            <a:t>Unlimited Time-Off</a:t>
          </a:r>
          <a:endParaRPr lang="en-US" sz="1400" b="1" dirty="0"/>
        </a:p>
      </dgm:t>
    </dgm:pt>
    <dgm:pt modelId="{BCBEAD9D-B8FE-4953-B37D-DA1690B51094}" type="parTrans" cxnId="{8F5AFF20-25C9-4353-82C9-D51B9939E2BE}">
      <dgm:prSet/>
      <dgm:spPr/>
      <dgm:t>
        <a:bodyPr/>
        <a:lstStyle/>
        <a:p>
          <a:endParaRPr lang="en-US"/>
        </a:p>
      </dgm:t>
    </dgm:pt>
    <dgm:pt modelId="{FB6BE672-A51A-415F-AFBF-DD6072FF222E}" type="sibTrans" cxnId="{8F5AFF20-25C9-4353-82C9-D51B9939E2BE}">
      <dgm:prSet/>
      <dgm:spPr/>
      <dgm:t>
        <a:bodyPr/>
        <a:lstStyle/>
        <a:p>
          <a:endParaRPr lang="en-US"/>
        </a:p>
      </dgm:t>
    </dgm:pt>
    <dgm:pt modelId="{93FAC7AC-A54D-4108-A517-5B262B243363}" type="pres">
      <dgm:prSet presAssocID="{C854FF55-D1C5-44FE-9450-09CC9CC17D5D}" presName="Name0" presStyleCnt="0">
        <dgm:presLayoutVars>
          <dgm:dir/>
          <dgm:resizeHandles val="exact"/>
        </dgm:presLayoutVars>
      </dgm:prSet>
      <dgm:spPr/>
    </dgm:pt>
    <dgm:pt modelId="{CB12219E-A4A7-492F-A968-1A0B2DCB0F95}" type="pres">
      <dgm:prSet presAssocID="{10F2BA96-F10F-40A8-BBA5-F2F4A136B07B}" presName="composite" presStyleCnt="0"/>
      <dgm:spPr/>
    </dgm:pt>
    <dgm:pt modelId="{F9811DC8-7556-447E-AF1B-95DD586DE4EF}" type="pres">
      <dgm:prSet presAssocID="{10F2BA96-F10F-40A8-BBA5-F2F4A136B07B}" presName="bgChev" presStyleLbl="node1" presStyleIdx="0" presStyleCnt="5"/>
      <dgm:spPr>
        <a:solidFill>
          <a:srgbClr val="129166"/>
        </a:solidFill>
      </dgm:spPr>
    </dgm:pt>
    <dgm:pt modelId="{4FF784E8-A033-497F-B8EE-4C5A41147716}" type="pres">
      <dgm:prSet presAssocID="{10F2BA96-F10F-40A8-BBA5-F2F4A136B07B}" presName="txNode" presStyleLbl="fgAcc1" presStyleIdx="0" presStyleCnt="5" custScaleY="108461">
        <dgm:presLayoutVars>
          <dgm:bulletEnabled val="1"/>
        </dgm:presLayoutVars>
      </dgm:prSet>
      <dgm:spPr/>
      <dgm:t>
        <a:bodyPr/>
        <a:lstStyle/>
        <a:p>
          <a:endParaRPr lang="en-US"/>
        </a:p>
      </dgm:t>
    </dgm:pt>
    <dgm:pt modelId="{5A2FC6C8-392F-4EEE-8A3B-8ED16458F56D}" type="pres">
      <dgm:prSet presAssocID="{87BCE15C-B288-4581-9D62-7D51A7300C11}" presName="compositeSpace" presStyleCnt="0"/>
      <dgm:spPr/>
    </dgm:pt>
    <dgm:pt modelId="{EE5E98BA-1A79-4919-92E8-D4905ABA9B70}" type="pres">
      <dgm:prSet presAssocID="{2D5FBFE9-550C-4018-B6AB-AE78EAB6C9A3}" presName="composite" presStyleCnt="0"/>
      <dgm:spPr/>
    </dgm:pt>
    <dgm:pt modelId="{BC0EF75E-7134-4232-B698-2CD747F6EE7A}" type="pres">
      <dgm:prSet presAssocID="{2D5FBFE9-550C-4018-B6AB-AE78EAB6C9A3}" presName="bgChev" presStyleLbl="node1" presStyleIdx="1" presStyleCnt="5"/>
      <dgm:spPr>
        <a:solidFill>
          <a:srgbClr val="129166"/>
        </a:solidFill>
      </dgm:spPr>
    </dgm:pt>
    <dgm:pt modelId="{867780B1-F872-4964-ADDF-A4BCAE6DEC3C}" type="pres">
      <dgm:prSet presAssocID="{2D5FBFE9-550C-4018-B6AB-AE78EAB6C9A3}" presName="txNode" presStyleLbl="fgAcc1" presStyleIdx="1" presStyleCnt="5" custScaleY="108461">
        <dgm:presLayoutVars>
          <dgm:bulletEnabled val="1"/>
        </dgm:presLayoutVars>
      </dgm:prSet>
      <dgm:spPr/>
      <dgm:t>
        <a:bodyPr/>
        <a:lstStyle/>
        <a:p>
          <a:endParaRPr lang="en-US"/>
        </a:p>
      </dgm:t>
    </dgm:pt>
    <dgm:pt modelId="{3E1D6CB6-5B8C-419B-843E-9ADB339EC594}" type="pres">
      <dgm:prSet presAssocID="{D443F8DC-C803-49E8-9B9B-06B8695B01CB}" presName="compositeSpace" presStyleCnt="0"/>
      <dgm:spPr/>
    </dgm:pt>
    <dgm:pt modelId="{AB15FC5C-20D5-4778-AE2B-C5ECEB631824}" type="pres">
      <dgm:prSet presAssocID="{2211BB8D-9D71-43DE-B783-F09E3D804530}" presName="composite" presStyleCnt="0"/>
      <dgm:spPr/>
    </dgm:pt>
    <dgm:pt modelId="{5FD12CB4-3FDB-412F-A0EE-E423583AA593}" type="pres">
      <dgm:prSet presAssocID="{2211BB8D-9D71-43DE-B783-F09E3D804530}" presName="bgChev" presStyleLbl="node1" presStyleIdx="2" presStyleCnt="5"/>
      <dgm:spPr>
        <a:solidFill>
          <a:srgbClr val="129166"/>
        </a:solidFill>
      </dgm:spPr>
    </dgm:pt>
    <dgm:pt modelId="{386CD779-77F7-45E5-9F2B-ECC367BFEAE6}" type="pres">
      <dgm:prSet presAssocID="{2211BB8D-9D71-43DE-B783-F09E3D804530}" presName="txNode" presStyleLbl="fgAcc1" presStyleIdx="2" presStyleCnt="5" custScaleY="108461">
        <dgm:presLayoutVars>
          <dgm:bulletEnabled val="1"/>
        </dgm:presLayoutVars>
      </dgm:prSet>
      <dgm:spPr/>
      <dgm:t>
        <a:bodyPr/>
        <a:lstStyle/>
        <a:p>
          <a:endParaRPr lang="en-US"/>
        </a:p>
      </dgm:t>
    </dgm:pt>
    <dgm:pt modelId="{16C5BB38-92D2-40F2-A394-1C15A314E37C}" type="pres">
      <dgm:prSet presAssocID="{FB6BE672-A51A-415F-AFBF-DD6072FF222E}" presName="compositeSpace" presStyleCnt="0"/>
      <dgm:spPr/>
    </dgm:pt>
    <dgm:pt modelId="{B5C05AC0-FD52-469C-BC35-1AC568201643}" type="pres">
      <dgm:prSet presAssocID="{EAA9E7F1-2E7F-4844-8DCD-834AC5C0BE2B}" presName="composite" presStyleCnt="0"/>
      <dgm:spPr/>
    </dgm:pt>
    <dgm:pt modelId="{8EAA3E89-93E4-47A7-AC43-8F4F77E23F22}" type="pres">
      <dgm:prSet presAssocID="{EAA9E7F1-2E7F-4844-8DCD-834AC5C0BE2B}" presName="bgChev" presStyleLbl="node1" presStyleIdx="3" presStyleCnt="5"/>
      <dgm:spPr>
        <a:solidFill>
          <a:srgbClr val="129166"/>
        </a:solidFill>
      </dgm:spPr>
    </dgm:pt>
    <dgm:pt modelId="{4BCD78E9-8279-44D4-8ED3-6B6D2274CB0E}" type="pres">
      <dgm:prSet presAssocID="{EAA9E7F1-2E7F-4844-8DCD-834AC5C0BE2B}" presName="txNode" presStyleLbl="fgAcc1" presStyleIdx="3" presStyleCnt="5" custScaleY="108461">
        <dgm:presLayoutVars>
          <dgm:bulletEnabled val="1"/>
        </dgm:presLayoutVars>
      </dgm:prSet>
      <dgm:spPr/>
      <dgm:t>
        <a:bodyPr/>
        <a:lstStyle/>
        <a:p>
          <a:endParaRPr lang="en-US"/>
        </a:p>
      </dgm:t>
    </dgm:pt>
    <dgm:pt modelId="{F06E584F-719E-4B65-AE72-1D511666B3C2}" type="pres">
      <dgm:prSet presAssocID="{2B3AE888-4FCE-446F-AF59-87E33838FA4C}" presName="compositeSpace" presStyleCnt="0"/>
      <dgm:spPr/>
    </dgm:pt>
    <dgm:pt modelId="{2E492CED-B5E8-4F22-8B39-3AC5565B5551}" type="pres">
      <dgm:prSet presAssocID="{69B09999-1998-4D5F-A930-F47F4FAC2016}" presName="composite" presStyleCnt="0"/>
      <dgm:spPr/>
    </dgm:pt>
    <dgm:pt modelId="{66864AB5-4F37-42BC-B1FA-3B3E6C78CFC1}" type="pres">
      <dgm:prSet presAssocID="{69B09999-1998-4D5F-A930-F47F4FAC2016}" presName="bgChev" presStyleLbl="node1" presStyleIdx="4" presStyleCnt="5"/>
      <dgm:spPr>
        <a:solidFill>
          <a:srgbClr val="129166"/>
        </a:solidFill>
      </dgm:spPr>
    </dgm:pt>
    <dgm:pt modelId="{759D7082-0FD8-4507-A90C-CE9566AA01E2}" type="pres">
      <dgm:prSet presAssocID="{69B09999-1998-4D5F-A930-F47F4FAC2016}" presName="txNode" presStyleLbl="fgAcc1" presStyleIdx="4" presStyleCnt="5" custScaleY="108461">
        <dgm:presLayoutVars>
          <dgm:bulletEnabled val="1"/>
        </dgm:presLayoutVars>
      </dgm:prSet>
      <dgm:spPr/>
      <dgm:t>
        <a:bodyPr/>
        <a:lstStyle/>
        <a:p>
          <a:endParaRPr lang="en-US"/>
        </a:p>
      </dgm:t>
    </dgm:pt>
  </dgm:ptLst>
  <dgm:cxnLst>
    <dgm:cxn modelId="{4727B227-2F21-4B83-BC89-3524154C3AC3}" srcId="{C854FF55-D1C5-44FE-9450-09CC9CC17D5D}" destId="{10F2BA96-F10F-40A8-BBA5-F2F4A136B07B}" srcOrd="0" destOrd="0" parTransId="{64EF57D1-7942-45E2-9EDC-1A89E043C4A7}" sibTransId="{87BCE15C-B288-4581-9D62-7D51A7300C11}"/>
    <dgm:cxn modelId="{71377FB0-668C-4317-AA5B-F31FBDBAE0B1}" type="presOf" srcId="{69B09999-1998-4D5F-A930-F47F4FAC2016}" destId="{759D7082-0FD8-4507-A90C-CE9566AA01E2}" srcOrd="0" destOrd="0" presId="urn:microsoft.com/office/officeart/2005/8/layout/chevronAccent+Icon"/>
    <dgm:cxn modelId="{98DF36E5-D1DE-41D9-A15A-DB1AEE280BA4}" type="presOf" srcId="{C854FF55-D1C5-44FE-9450-09CC9CC17D5D}" destId="{93FAC7AC-A54D-4108-A517-5B262B243363}" srcOrd="0" destOrd="0" presId="urn:microsoft.com/office/officeart/2005/8/layout/chevronAccent+Icon"/>
    <dgm:cxn modelId="{61033441-BFB5-4BAB-A4C3-EE1A73EA01DB}" type="presOf" srcId="{2D5FBFE9-550C-4018-B6AB-AE78EAB6C9A3}" destId="{867780B1-F872-4964-ADDF-A4BCAE6DEC3C}" srcOrd="0" destOrd="0" presId="urn:microsoft.com/office/officeart/2005/8/layout/chevronAccent+Icon"/>
    <dgm:cxn modelId="{493704AC-617D-4112-AD9D-FA7E1176998A}" type="presOf" srcId="{2211BB8D-9D71-43DE-B783-F09E3D804530}" destId="{386CD779-77F7-45E5-9F2B-ECC367BFEAE6}" srcOrd="0" destOrd="0" presId="urn:microsoft.com/office/officeart/2005/8/layout/chevronAccent+Icon"/>
    <dgm:cxn modelId="{A35C6478-7CB4-4054-BEF2-074D01DD3D6B}" srcId="{C854FF55-D1C5-44FE-9450-09CC9CC17D5D}" destId="{EAA9E7F1-2E7F-4844-8DCD-834AC5C0BE2B}" srcOrd="3" destOrd="0" parTransId="{3230B291-B77E-490E-828D-9BF2009673C5}" sibTransId="{2B3AE888-4FCE-446F-AF59-87E33838FA4C}"/>
    <dgm:cxn modelId="{D72552A1-4A65-4112-8540-D8CE13ABA422}" srcId="{C854FF55-D1C5-44FE-9450-09CC9CC17D5D}" destId="{69B09999-1998-4D5F-A930-F47F4FAC2016}" srcOrd="4" destOrd="0" parTransId="{52FE4EC6-F07E-47A5-B167-A120DAB4DEDB}" sibTransId="{C696A2D6-EBBD-4961-A0E1-CAD0EBFFC46F}"/>
    <dgm:cxn modelId="{8F5AFF20-25C9-4353-82C9-D51B9939E2BE}" srcId="{C854FF55-D1C5-44FE-9450-09CC9CC17D5D}" destId="{2211BB8D-9D71-43DE-B783-F09E3D804530}" srcOrd="2" destOrd="0" parTransId="{BCBEAD9D-B8FE-4953-B37D-DA1690B51094}" sibTransId="{FB6BE672-A51A-415F-AFBF-DD6072FF222E}"/>
    <dgm:cxn modelId="{C7D59C3B-4934-4BC9-9FA6-556101FCDBAE}" srcId="{C854FF55-D1C5-44FE-9450-09CC9CC17D5D}" destId="{2D5FBFE9-550C-4018-B6AB-AE78EAB6C9A3}" srcOrd="1" destOrd="0" parTransId="{B78ED3B0-8CD7-4915-94EB-D8B0626FE7DF}" sibTransId="{D443F8DC-C803-49E8-9B9B-06B8695B01CB}"/>
    <dgm:cxn modelId="{82E2DC90-078E-41A3-BE5A-3CB455731286}" type="presOf" srcId="{EAA9E7F1-2E7F-4844-8DCD-834AC5C0BE2B}" destId="{4BCD78E9-8279-44D4-8ED3-6B6D2274CB0E}" srcOrd="0" destOrd="0" presId="urn:microsoft.com/office/officeart/2005/8/layout/chevronAccent+Icon"/>
    <dgm:cxn modelId="{0A83B503-60B0-4E7E-B272-6FBA3345D218}" type="presOf" srcId="{10F2BA96-F10F-40A8-BBA5-F2F4A136B07B}" destId="{4FF784E8-A033-497F-B8EE-4C5A41147716}" srcOrd="0" destOrd="0" presId="urn:microsoft.com/office/officeart/2005/8/layout/chevronAccent+Icon"/>
    <dgm:cxn modelId="{FB49FD58-A16E-4EF9-9DD3-B5C412F2E7BE}" type="presParOf" srcId="{93FAC7AC-A54D-4108-A517-5B262B243363}" destId="{CB12219E-A4A7-492F-A968-1A0B2DCB0F95}" srcOrd="0" destOrd="0" presId="urn:microsoft.com/office/officeart/2005/8/layout/chevronAccent+Icon"/>
    <dgm:cxn modelId="{F1A192EA-B097-4F6B-B3FF-5CD1BFA42E1D}" type="presParOf" srcId="{CB12219E-A4A7-492F-A968-1A0B2DCB0F95}" destId="{F9811DC8-7556-447E-AF1B-95DD586DE4EF}" srcOrd="0" destOrd="0" presId="urn:microsoft.com/office/officeart/2005/8/layout/chevronAccent+Icon"/>
    <dgm:cxn modelId="{953D396A-ADFD-47E8-AE68-BF6D34A048F0}" type="presParOf" srcId="{CB12219E-A4A7-492F-A968-1A0B2DCB0F95}" destId="{4FF784E8-A033-497F-B8EE-4C5A41147716}" srcOrd="1" destOrd="0" presId="urn:microsoft.com/office/officeart/2005/8/layout/chevronAccent+Icon"/>
    <dgm:cxn modelId="{813F8F82-0CAA-4305-AD15-91A45F13A964}" type="presParOf" srcId="{93FAC7AC-A54D-4108-A517-5B262B243363}" destId="{5A2FC6C8-392F-4EEE-8A3B-8ED16458F56D}" srcOrd="1" destOrd="0" presId="urn:microsoft.com/office/officeart/2005/8/layout/chevronAccent+Icon"/>
    <dgm:cxn modelId="{9E257B33-BED8-4067-91AC-2CEA4C1BD73B}" type="presParOf" srcId="{93FAC7AC-A54D-4108-A517-5B262B243363}" destId="{EE5E98BA-1A79-4919-92E8-D4905ABA9B70}" srcOrd="2" destOrd="0" presId="urn:microsoft.com/office/officeart/2005/8/layout/chevronAccent+Icon"/>
    <dgm:cxn modelId="{8BE84A19-67CE-4BEB-954D-5BF152F71FF6}" type="presParOf" srcId="{EE5E98BA-1A79-4919-92E8-D4905ABA9B70}" destId="{BC0EF75E-7134-4232-B698-2CD747F6EE7A}" srcOrd="0" destOrd="0" presId="urn:microsoft.com/office/officeart/2005/8/layout/chevronAccent+Icon"/>
    <dgm:cxn modelId="{2C9D1F77-1BC8-4964-A31D-C981B48C5CE0}" type="presParOf" srcId="{EE5E98BA-1A79-4919-92E8-D4905ABA9B70}" destId="{867780B1-F872-4964-ADDF-A4BCAE6DEC3C}" srcOrd="1" destOrd="0" presId="urn:microsoft.com/office/officeart/2005/8/layout/chevronAccent+Icon"/>
    <dgm:cxn modelId="{C390B8B0-F07E-422E-9F00-E181DE5A9F44}" type="presParOf" srcId="{93FAC7AC-A54D-4108-A517-5B262B243363}" destId="{3E1D6CB6-5B8C-419B-843E-9ADB339EC594}" srcOrd="3" destOrd="0" presId="urn:microsoft.com/office/officeart/2005/8/layout/chevronAccent+Icon"/>
    <dgm:cxn modelId="{E5ED54A1-A446-4819-BF9E-2C6E92ECBD01}" type="presParOf" srcId="{93FAC7AC-A54D-4108-A517-5B262B243363}" destId="{AB15FC5C-20D5-4778-AE2B-C5ECEB631824}" srcOrd="4" destOrd="0" presId="urn:microsoft.com/office/officeart/2005/8/layout/chevronAccent+Icon"/>
    <dgm:cxn modelId="{8FFFDA27-1FB8-42F0-91B1-8039401DCE13}" type="presParOf" srcId="{AB15FC5C-20D5-4778-AE2B-C5ECEB631824}" destId="{5FD12CB4-3FDB-412F-A0EE-E423583AA593}" srcOrd="0" destOrd="0" presId="urn:microsoft.com/office/officeart/2005/8/layout/chevronAccent+Icon"/>
    <dgm:cxn modelId="{44E2F993-84A9-4D4B-BE28-F23DBF35CB1D}" type="presParOf" srcId="{AB15FC5C-20D5-4778-AE2B-C5ECEB631824}" destId="{386CD779-77F7-45E5-9F2B-ECC367BFEAE6}" srcOrd="1" destOrd="0" presId="urn:microsoft.com/office/officeart/2005/8/layout/chevronAccent+Icon"/>
    <dgm:cxn modelId="{B42126F5-FB06-4F52-B8EE-7126D85E9A69}" type="presParOf" srcId="{93FAC7AC-A54D-4108-A517-5B262B243363}" destId="{16C5BB38-92D2-40F2-A394-1C15A314E37C}" srcOrd="5" destOrd="0" presId="urn:microsoft.com/office/officeart/2005/8/layout/chevronAccent+Icon"/>
    <dgm:cxn modelId="{4BC1C034-16DC-49F4-B599-CB48C4EEE6B2}" type="presParOf" srcId="{93FAC7AC-A54D-4108-A517-5B262B243363}" destId="{B5C05AC0-FD52-469C-BC35-1AC568201643}" srcOrd="6" destOrd="0" presId="urn:microsoft.com/office/officeart/2005/8/layout/chevronAccent+Icon"/>
    <dgm:cxn modelId="{1B1C5499-D801-4990-A434-9A4C63A16E27}" type="presParOf" srcId="{B5C05AC0-FD52-469C-BC35-1AC568201643}" destId="{8EAA3E89-93E4-47A7-AC43-8F4F77E23F22}" srcOrd="0" destOrd="0" presId="urn:microsoft.com/office/officeart/2005/8/layout/chevronAccent+Icon"/>
    <dgm:cxn modelId="{EF0A6045-54C4-4AE7-A7EC-E6F3EE5CA237}" type="presParOf" srcId="{B5C05AC0-FD52-469C-BC35-1AC568201643}" destId="{4BCD78E9-8279-44D4-8ED3-6B6D2274CB0E}" srcOrd="1" destOrd="0" presId="urn:microsoft.com/office/officeart/2005/8/layout/chevronAccent+Icon"/>
    <dgm:cxn modelId="{AEA96839-7C2C-41AB-B716-72104B6A1C7B}" type="presParOf" srcId="{93FAC7AC-A54D-4108-A517-5B262B243363}" destId="{F06E584F-719E-4B65-AE72-1D511666B3C2}" srcOrd="7" destOrd="0" presId="urn:microsoft.com/office/officeart/2005/8/layout/chevronAccent+Icon"/>
    <dgm:cxn modelId="{0F0BC70B-8F93-4A45-A6AF-5FFD05014700}" type="presParOf" srcId="{93FAC7AC-A54D-4108-A517-5B262B243363}" destId="{2E492CED-B5E8-4F22-8B39-3AC5565B5551}" srcOrd="8" destOrd="0" presId="urn:microsoft.com/office/officeart/2005/8/layout/chevronAccent+Icon"/>
    <dgm:cxn modelId="{FE67E042-67E4-407C-AD03-1084A5B8985D}" type="presParOf" srcId="{2E492CED-B5E8-4F22-8B39-3AC5565B5551}" destId="{66864AB5-4F37-42BC-B1FA-3B3E6C78CFC1}" srcOrd="0" destOrd="0" presId="urn:microsoft.com/office/officeart/2005/8/layout/chevronAccent+Icon"/>
    <dgm:cxn modelId="{021BFE14-C516-4F68-BEE5-5ADD5D1C0A75}" type="presParOf" srcId="{2E492CED-B5E8-4F22-8B39-3AC5565B5551}" destId="{759D7082-0FD8-4507-A90C-CE9566AA01E2}"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11DC8-7556-447E-AF1B-95DD586DE4EF}">
      <dsp:nvSpPr>
        <dsp:cNvPr id="0" name=""/>
        <dsp:cNvSpPr/>
      </dsp:nvSpPr>
      <dsp:spPr>
        <a:xfrm>
          <a:off x="1271" y="216522"/>
          <a:ext cx="1423155" cy="549337"/>
        </a:xfrm>
        <a:prstGeom prst="chevron">
          <a:avLst>
            <a:gd name="adj" fmla="val 40000"/>
          </a:avLst>
        </a:prstGeom>
        <a:solidFill>
          <a:srgbClr val="129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784E8-A033-497F-B8EE-4C5A41147716}">
      <dsp:nvSpPr>
        <dsp:cNvPr id="0" name=""/>
        <dsp:cNvSpPr/>
      </dsp:nvSpPr>
      <dsp:spPr>
        <a:xfrm>
          <a:off x="380779" y="330617"/>
          <a:ext cx="1201775" cy="595817"/>
        </a:xfrm>
        <a:prstGeom prst="roundRect">
          <a:avLst>
            <a:gd name="adj" fmla="val 10000"/>
          </a:avLst>
        </a:prstGeom>
        <a:solidFill>
          <a:schemeClr val="lt1">
            <a:alpha val="90000"/>
            <a:hueOff val="0"/>
            <a:satOff val="0"/>
            <a:lumOff val="0"/>
            <a:alphaOff val="0"/>
          </a:schemeClr>
        </a:solidFill>
        <a:ln w="25400" cap="flat" cmpd="sng" algn="ctr">
          <a:solidFill>
            <a:srgbClr val="129166"/>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Volunteer Days</a:t>
          </a:r>
          <a:endParaRPr lang="en-US" sz="1400" b="1" kern="1200" dirty="0"/>
        </a:p>
      </dsp:txBody>
      <dsp:txXfrm>
        <a:off x="398230" y="348068"/>
        <a:ext cx="1166873" cy="560915"/>
      </dsp:txXfrm>
    </dsp:sp>
    <dsp:sp modelId="{BC0EF75E-7134-4232-B698-2CD747F6EE7A}">
      <dsp:nvSpPr>
        <dsp:cNvPr id="0" name=""/>
        <dsp:cNvSpPr/>
      </dsp:nvSpPr>
      <dsp:spPr>
        <a:xfrm>
          <a:off x="1626830" y="216522"/>
          <a:ext cx="1423155" cy="549337"/>
        </a:xfrm>
        <a:prstGeom prst="chevron">
          <a:avLst>
            <a:gd name="adj" fmla="val 40000"/>
          </a:avLst>
        </a:prstGeom>
        <a:solidFill>
          <a:srgbClr val="129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780B1-F872-4964-ADDF-A4BCAE6DEC3C}">
      <dsp:nvSpPr>
        <dsp:cNvPr id="0" name=""/>
        <dsp:cNvSpPr/>
      </dsp:nvSpPr>
      <dsp:spPr>
        <a:xfrm>
          <a:off x="2006339" y="330617"/>
          <a:ext cx="1201775" cy="595817"/>
        </a:xfrm>
        <a:prstGeom prst="roundRect">
          <a:avLst>
            <a:gd name="adj" fmla="val 10000"/>
          </a:avLst>
        </a:prstGeom>
        <a:solidFill>
          <a:schemeClr val="lt1">
            <a:alpha val="90000"/>
            <a:hueOff val="0"/>
            <a:satOff val="0"/>
            <a:lumOff val="0"/>
            <a:alphaOff val="0"/>
          </a:schemeClr>
        </a:solidFill>
        <a:ln w="25400" cap="flat" cmpd="sng" algn="ctr">
          <a:solidFill>
            <a:srgbClr val="129166"/>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Well-Being Programs</a:t>
          </a:r>
          <a:endParaRPr lang="en-US" sz="1400" b="1" kern="1200" dirty="0"/>
        </a:p>
      </dsp:txBody>
      <dsp:txXfrm>
        <a:off x="2023790" y="348068"/>
        <a:ext cx="1166873" cy="560915"/>
      </dsp:txXfrm>
    </dsp:sp>
    <dsp:sp modelId="{5FD12CB4-3FDB-412F-A0EE-E423583AA593}">
      <dsp:nvSpPr>
        <dsp:cNvPr id="0" name=""/>
        <dsp:cNvSpPr/>
      </dsp:nvSpPr>
      <dsp:spPr>
        <a:xfrm>
          <a:off x="3252390" y="216522"/>
          <a:ext cx="1423155" cy="549337"/>
        </a:xfrm>
        <a:prstGeom prst="chevron">
          <a:avLst>
            <a:gd name="adj" fmla="val 40000"/>
          </a:avLst>
        </a:prstGeom>
        <a:solidFill>
          <a:srgbClr val="129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6CD779-77F7-45E5-9F2B-ECC367BFEAE6}">
      <dsp:nvSpPr>
        <dsp:cNvPr id="0" name=""/>
        <dsp:cNvSpPr/>
      </dsp:nvSpPr>
      <dsp:spPr>
        <a:xfrm>
          <a:off x="3631898" y="330617"/>
          <a:ext cx="1201775" cy="595817"/>
        </a:xfrm>
        <a:prstGeom prst="roundRect">
          <a:avLst>
            <a:gd name="adj" fmla="val 10000"/>
          </a:avLst>
        </a:prstGeom>
        <a:solidFill>
          <a:schemeClr val="lt1">
            <a:alpha val="90000"/>
            <a:hueOff val="0"/>
            <a:satOff val="0"/>
            <a:lumOff val="0"/>
            <a:alphaOff val="0"/>
          </a:schemeClr>
        </a:solidFill>
        <a:ln w="25400" cap="flat" cmpd="sng" algn="ctr">
          <a:solidFill>
            <a:srgbClr val="129166"/>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Unlimited Time-Off</a:t>
          </a:r>
          <a:endParaRPr lang="en-US" sz="1400" b="1" kern="1200" dirty="0"/>
        </a:p>
      </dsp:txBody>
      <dsp:txXfrm>
        <a:off x="3649349" y="348068"/>
        <a:ext cx="1166873" cy="560915"/>
      </dsp:txXfrm>
    </dsp:sp>
    <dsp:sp modelId="{8EAA3E89-93E4-47A7-AC43-8F4F77E23F22}">
      <dsp:nvSpPr>
        <dsp:cNvPr id="0" name=""/>
        <dsp:cNvSpPr/>
      </dsp:nvSpPr>
      <dsp:spPr>
        <a:xfrm>
          <a:off x="4877950" y="216522"/>
          <a:ext cx="1423155" cy="549337"/>
        </a:xfrm>
        <a:prstGeom prst="chevron">
          <a:avLst>
            <a:gd name="adj" fmla="val 40000"/>
          </a:avLst>
        </a:prstGeom>
        <a:solidFill>
          <a:srgbClr val="129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CD78E9-8279-44D4-8ED3-6B6D2274CB0E}">
      <dsp:nvSpPr>
        <dsp:cNvPr id="0" name=""/>
        <dsp:cNvSpPr/>
      </dsp:nvSpPr>
      <dsp:spPr>
        <a:xfrm>
          <a:off x="5257458" y="330617"/>
          <a:ext cx="1201775" cy="595817"/>
        </a:xfrm>
        <a:prstGeom prst="roundRect">
          <a:avLst>
            <a:gd name="adj" fmla="val 10000"/>
          </a:avLst>
        </a:prstGeom>
        <a:solidFill>
          <a:schemeClr val="lt1">
            <a:alpha val="90000"/>
            <a:hueOff val="0"/>
            <a:satOff val="0"/>
            <a:lumOff val="0"/>
            <a:alphaOff val="0"/>
          </a:schemeClr>
        </a:solidFill>
        <a:ln w="25400" cap="flat" cmpd="sng" algn="ctr">
          <a:solidFill>
            <a:srgbClr val="129166"/>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Eliminate Performance Reviews</a:t>
          </a:r>
          <a:endParaRPr lang="en-US" sz="1400" b="1" kern="1200" dirty="0"/>
        </a:p>
      </dsp:txBody>
      <dsp:txXfrm>
        <a:off x="5274909" y="348068"/>
        <a:ext cx="1166873" cy="560915"/>
      </dsp:txXfrm>
    </dsp:sp>
    <dsp:sp modelId="{66864AB5-4F37-42BC-B1FA-3B3E6C78CFC1}">
      <dsp:nvSpPr>
        <dsp:cNvPr id="0" name=""/>
        <dsp:cNvSpPr/>
      </dsp:nvSpPr>
      <dsp:spPr>
        <a:xfrm>
          <a:off x="6503509" y="216522"/>
          <a:ext cx="1423155" cy="549337"/>
        </a:xfrm>
        <a:prstGeom prst="chevron">
          <a:avLst>
            <a:gd name="adj" fmla="val 40000"/>
          </a:avLst>
        </a:prstGeom>
        <a:solidFill>
          <a:srgbClr val="1291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9D7082-0FD8-4507-A90C-CE9566AA01E2}">
      <dsp:nvSpPr>
        <dsp:cNvPr id="0" name=""/>
        <dsp:cNvSpPr/>
      </dsp:nvSpPr>
      <dsp:spPr>
        <a:xfrm>
          <a:off x="6883018" y="330617"/>
          <a:ext cx="1201775" cy="595817"/>
        </a:xfrm>
        <a:prstGeom prst="roundRect">
          <a:avLst>
            <a:gd name="adj" fmla="val 10000"/>
          </a:avLst>
        </a:prstGeom>
        <a:solidFill>
          <a:schemeClr val="lt1">
            <a:alpha val="90000"/>
            <a:hueOff val="0"/>
            <a:satOff val="0"/>
            <a:lumOff val="0"/>
            <a:alphaOff val="0"/>
          </a:schemeClr>
        </a:solidFill>
        <a:ln w="25400" cap="flat" cmpd="sng" algn="ctr">
          <a:solidFill>
            <a:srgbClr val="129166"/>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err="1" smtClean="0"/>
            <a:t>Holacracy</a:t>
          </a:r>
          <a:endParaRPr lang="en-US" sz="1400" b="1" kern="1200" dirty="0"/>
        </a:p>
      </dsp:txBody>
      <dsp:txXfrm>
        <a:off x="6900469" y="348068"/>
        <a:ext cx="1166873" cy="5609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DABB49F-086F-3840-A231-27A24D093A4F}" type="datetimeFigureOut">
              <a:rPr lang="en-US" smtClean="0"/>
              <a:t>9/29/2016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388F2A-6F41-0943-A08C-B05B15A63A9F}" type="slidenum">
              <a:rPr lang="en-US" smtClean="0"/>
              <a:t>‹#›</a:t>
            </a:fld>
            <a:endParaRPr lang="en-US"/>
          </a:p>
        </p:txBody>
      </p:sp>
    </p:spTree>
    <p:extLst>
      <p:ext uri="{BB962C8B-B14F-4D97-AF65-F5344CB8AC3E}">
        <p14:creationId xmlns:p14="http://schemas.microsoft.com/office/powerpoint/2010/main" val="18885864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BB3BE0E-39AF-9C44-B1D5-B1F39388C84F}" type="datetimeFigureOut">
              <a:rPr lang="en-US" smtClean="0"/>
              <a:t>9/29/2016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50AC7B9-DB95-8843-878C-E47682975906}" type="slidenum">
              <a:rPr lang="en-US" smtClean="0"/>
              <a:t>‹#›</a:t>
            </a:fld>
            <a:endParaRPr lang="en-US"/>
          </a:p>
        </p:txBody>
      </p:sp>
    </p:spTree>
    <p:extLst>
      <p:ext uri="{BB962C8B-B14F-4D97-AF65-F5344CB8AC3E}">
        <p14:creationId xmlns:p14="http://schemas.microsoft.com/office/powerpoint/2010/main" val="20849566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01040" y="4415790"/>
            <a:ext cx="5608320" cy="4183380"/>
          </a:xfrm>
          <a:prstGeom prst="rect">
            <a:avLst/>
          </a:prstGeom>
          <a:solidFill>
            <a:srgbClr val="FFFFFF"/>
          </a:solidFill>
          <a:ln>
            <a:solidFill>
              <a:srgbClr val="000000"/>
            </a:solidFill>
            <a:miter lim="800000"/>
            <a:headEnd/>
            <a:tailEnd/>
          </a:ln>
        </p:spPr>
        <p:txBody>
          <a:bodyPr lIns="93177" tIns="46589" rIns="93177" bIns="46589"/>
          <a:lstStyle/>
          <a:p>
            <a:pPr marL="232943" indent="-232943"/>
            <a:r>
              <a:rPr lang="en-CA" altLang="en-US" sz="1600" b="1" dirty="0"/>
              <a:t>Family Feud Template</a:t>
            </a:r>
          </a:p>
          <a:p>
            <a:pPr marL="232943" indent="-232943"/>
            <a:r>
              <a:rPr lang="en-CA" altLang="en-US" sz="1600" dirty="0"/>
              <a:t>Introduction Slide – The Countdown!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406400" y="696913"/>
            <a:ext cx="6197600" cy="34861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lstStyle/>
          <a:p>
            <a:pPr marL="232943" indent="-232943"/>
            <a:r>
              <a:rPr lang="en-CA" altLang="en-US" sz="1600" b="1" dirty="0"/>
              <a:t>Family Feud Template</a:t>
            </a:r>
          </a:p>
          <a:p>
            <a:r>
              <a:rPr lang="en-CA" altLang="en-US" sz="1600" dirty="0"/>
              <a:t>Introduction Slide – Family Feud!</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01040" y="4415790"/>
            <a:ext cx="5608320" cy="4183380"/>
          </a:xfrm>
          <a:prstGeom prst="rect">
            <a:avLst/>
          </a:prstGeom>
          <a:solidFill>
            <a:srgbClr val="FFFFFF"/>
          </a:solidFill>
          <a:ln>
            <a:solidFill>
              <a:srgbClr val="000000"/>
            </a:solidFill>
            <a:miter lim="800000"/>
            <a:headEnd/>
            <a:tailEnd/>
          </a:ln>
        </p:spPr>
        <p:txBody>
          <a:bodyPr lIns="93177" tIns="46589" rIns="93177" bIns="46589"/>
          <a:lstStyle/>
          <a:p>
            <a:pPr marL="232943" indent="-232943"/>
            <a:r>
              <a:rPr lang="en-CA" altLang="en-US" b="1" dirty="0"/>
              <a:t>Family Feud Template</a:t>
            </a:r>
          </a:p>
          <a:p>
            <a:r>
              <a:rPr lang="en-US" altLang="en-US" dirty="0" smtClean="0"/>
              <a:t>5 </a:t>
            </a:r>
            <a:r>
              <a:rPr lang="en-US" altLang="en-US" dirty="0"/>
              <a:t>Panel Slide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1" y="4627564"/>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01700" y="1602584"/>
            <a:ext cx="7772400" cy="1102519"/>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87500" y="2919413"/>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6"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7" name="Picture 6"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3"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23231493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Freeform 8"/>
          <p:cNvSpPr>
            <a:spLocks/>
          </p:cNvSpPr>
          <p:nvPr userDrawn="1"/>
        </p:nvSpPr>
        <p:spPr bwMode="auto">
          <a:xfrm>
            <a:off x="228600" y="274324"/>
            <a:ext cx="8686800" cy="410765"/>
          </a:xfrm>
          <a:custGeom>
            <a:avLst/>
            <a:gdLst>
              <a:gd name="T0" fmla="*/ 7893101 w 8675827"/>
              <a:gd name="T1" fmla="*/ 0 h 548640"/>
              <a:gd name="T2" fmla="*/ 0 w 8675827"/>
              <a:gd name="T3" fmla="*/ 0 h 548640"/>
              <a:gd name="T4" fmla="*/ 0 w 8675827"/>
              <a:gd name="T5" fmla="*/ 548640 h 548640"/>
              <a:gd name="T6" fmla="*/ 8675827 w 8675827"/>
              <a:gd name="T7" fmla="*/ 548640 h 548640"/>
              <a:gd name="T8" fmla="*/ 7893101 w 8675827"/>
              <a:gd name="T9" fmla="*/ 0 h 548640"/>
            </a:gdLst>
            <a:ahLst/>
            <a:cxnLst>
              <a:cxn ang="0">
                <a:pos x="T0" y="T1"/>
              </a:cxn>
              <a:cxn ang="0">
                <a:pos x="T2" y="T3"/>
              </a:cxn>
              <a:cxn ang="0">
                <a:pos x="T4" y="T5"/>
              </a:cxn>
              <a:cxn ang="0">
                <a:pos x="T6" y="T7"/>
              </a:cxn>
              <a:cxn ang="0">
                <a:pos x="T8" y="T9"/>
              </a:cxn>
            </a:cxnLst>
            <a:rect l="0" t="0" r="r" b="b"/>
            <a:pathLst>
              <a:path w="8675827" h="548640">
                <a:moveTo>
                  <a:pt x="7893101" y="0"/>
                </a:moveTo>
                <a:lnTo>
                  <a:pt x="0" y="0"/>
                </a:lnTo>
                <a:lnTo>
                  <a:pt x="0" y="548640"/>
                </a:lnTo>
                <a:lnTo>
                  <a:pt x="8675827" y="548640"/>
                </a:lnTo>
                <a:lnTo>
                  <a:pt x="7893101" y="0"/>
                </a:lnTo>
                <a:close/>
              </a:path>
            </a:pathLst>
          </a:custGeom>
          <a:solidFill>
            <a:srgbClr val="000066"/>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Flowchart: Manual Input 7"/>
          <p:cNvSpPr/>
          <p:nvPr userDrawn="1"/>
        </p:nvSpPr>
        <p:spPr bwMode="auto">
          <a:xfrm rot="10800000">
            <a:off x="8534400" y="4882896"/>
            <a:ext cx="381000" cy="228600"/>
          </a:xfrm>
          <a:prstGeom prst="flowChartManualInput">
            <a:avLst/>
          </a:prstGeom>
          <a:solidFill>
            <a:srgbClr val="000066"/>
          </a:solidFill>
          <a:ln w="9525" cap="rnd">
            <a:noFill/>
            <a:prstDash val="sysDot"/>
            <a:round/>
            <a:headEnd/>
            <a:tailEnd/>
          </a:ln>
          <a:effectLst/>
          <a:extLst/>
        </p:spPr>
        <p:txBody>
          <a:bodyPr rtlCol="0" anchor="ctr"/>
          <a:lstStyle/>
          <a:p>
            <a:pPr algn="ctr"/>
            <a:endParaRPr lang="en-US" dirty="0"/>
          </a:p>
        </p:txBody>
      </p:sp>
      <p:sp>
        <p:nvSpPr>
          <p:cNvPr id="9" name="TextBox 8"/>
          <p:cNvSpPr txBox="1"/>
          <p:nvPr userDrawn="1"/>
        </p:nvSpPr>
        <p:spPr>
          <a:xfrm>
            <a:off x="8571653" y="4882899"/>
            <a:ext cx="335348" cy="246221"/>
          </a:xfrm>
          <a:prstGeom prst="rect">
            <a:avLst/>
          </a:prstGeom>
          <a:noFill/>
        </p:spPr>
        <p:txBody>
          <a:bodyPr wrap="none" rtlCol="0">
            <a:spAutoFit/>
          </a:bodyPr>
          <a:lstStyle/>
          <a:p>
            <a:fld id="{540F3270-5286-4152-AF3A-E6E62B2E1BF9}" type="slidenum">
              <a:rPr lang="en-US" sz="1000" smtClean="0">
                <a:solidFill>
                  <a:schemeClr val="bg1"/>
                </a:solidFill>
                <a:latin typeface="Calibri" panose="020F0502020204030204" pitchFamily="34" charset="0"/>
              </a:rPr>
              <a:t>‹#›</a:t>
            </a:fld>
            <a:endParaRPr lang="en-US" dirty="0">
              <a:solidFill>
                <a:schemeClr val="bg1"/>
              </a:solidFill>
              <a:latin typeface="Calibri" panose="020F0502020204030204" pitchFamily="34" charset="0"/>
            </a:endParaRPr>
          </a:p>
        </p:txBody>
      </p:sp>
      <p:cxnSp>
        <p:nvCxnSpPr>
          <p:cNvPr id="11" name="Straight Connector 10"/>
          <p:cNvCxnSpPr/>
          <p:nvPr userDrawn="1"/>
        </p:nvCxnSpPr>
        <p:spPr bwMode="auto">
          <a:xfrm flipV="1">
            <a:off x="228600" y="1600201"/>
            <a:ext cx="8686800" cy="71558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228600" y="356616"/>
            <a:ext cx="3276600" cy="338554"/>
          </a:xfrm>
          <a:prstGeom prst="rect">
            <a:avLst/>
          </a:prstGeom>
          <a:noFill/>
        </p:spPr>
        <p:txBody>
          <a:bodyPr wrap="square" rtlCol="0">
            <a:spAutoFit/>
          </a:bodyPr>
          <a:lstStyle/>
          <a:p>
            <a:pPr algn="l"/>
            <a:r>
              <a:rPr lang="en-US" sz="1600" b="1" dirty="0" smtClean="0">
                <a:solidFill>
                  <a:schemeClr val="bg1"/>
                </a:solidFill>
                <a:latin typeface="Calibri" panose="020F0502020204030204" pitchFamily="34" charset="0"/>
              </a:rPr>
              <a:t>NAREIT HR Forum</a:t>
            </a:r>
            <a:endParaRPr lang="en-US" sz="1600" b="1" dirty="0">
              <a:solidFill>
                <a:schemeClr val="bg1"/>
              </a:solidFill>
              <a:latin typeface="Calibri" panose="020F0502020204030204" pitchFamily="34" charset="0"/>
            </a:endParaRPr>
          </a:p>
        </p:txBody>
      </p:sp>
      <p:sp>
        <p:nvSpPr>
          <p:cNvPr id="13" name="Rectangle 12"/>
          <p:cNvSpPr/>
          <p:nvPr userDrawn="1"/>
        </p:nvSpPr>
        <p:spPr bwMode="auto">
          <a:xfrm>
            <a:off x="0" y="4880611"/>
            <a:ext cx="9144000" cy="6858"/>
          </a:xfrm>
          <a:prstGeom prst="rect">
            <a:avLst/>
          </a:prstGeom>
          <a:solidFill>
            <a:srgbClr val="000066"/>
          </a:solidFill>
          <a:ln w="1270">
            <a:solidFill>
              <a:srgbClr val="000066"/>
            </a:solidFill>
            <a:round/>
            <a:headEnd/>
            <a:tailEnd/>
          </a:ln>
          <a:effectLst/>
          <a:extLst/>
        </p:spPr>
        <p:txBody>
          <a:bodyPr/>
          <a:lstStyle/>
          <a:p>
            <a:pPr lvl="0"/>
            <a:endParaRPr lang="en-US" dirty="0"/>
          </a:p>
        </p:txBody>
      </p:sp>
    </p:spTree>
    <p:extLst>
      <p:ext uri="{BB962C8B-B14F-4D97-AF65-F5344CB8AC3E}">
        <p14:creationId xmlns:p14="http://schemas.microsoft.com/office/powerpoint/2010/main" val="133442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848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714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499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398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0482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77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477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2"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3" name="Picture 12"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4"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22105618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3305176"/>
            <a:ext cx="7772400" cy="1021556"/>
          </a:xfrm>
          <a:prstGeom prst="rect">
            <a:avLst/>
          </a:prstGeo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1" name="Slide Number Placeholder 5"/>
          <p:cNvSpPr>
            <a:spLocks noGrp="1"/>
          </p:cNvSpPr>
          <p:nvPr>
            <p:ph type="sldNum" sz="quarter" idx="12"/>
          </p:nvPr>
        </p:nvSpPr>
        <p:spPr>
          <a:xfrm>
            <a:off x="6743700" y="4759326"/>
            <a:ext cx="1485900" cy="273844"/>
          </a:xfrm>
          <a:prstGeom prst="rect">
            <a:avLst/>
          </a:prstGeom>
        </p:spPr>
        <p:txBody>
          <a:bodyPr/>
          <a:lstStyle>
            <a:lvl1pPr marL="0" marR="0" indent="0" algn="ctr" defTabSz="457200" rtl="0" eaLnBrk="1" fontAlgn="auto" latinLnBrk="0" hangingPunct="1">
              <a:lnSpc>
                <a:spcPct val="100000"/>
              </a:lnSpc>
              <a:spcBef>
                <a:spcPts val="0"/>
              </a:spcBef>
              <a:spcAft>
                <a:spcPts val="0"/>
              </a:spcAft>
              <a:buClrTx/>
              <a:buSzTx/>
              <a:buFontTx/>
              <a:buNone/>
              <a:tabLst/>
              <a:defRPr sz="1100">
                <a:solidFill>
                  <a:schemeClr val="bg1"/>
                </a:solidFill>
              </a:defRPr>
            </a:lvl1pPr>
          </a:lstStyle>
          <a:p>
            <a:fld id="{59D6B281-D8BD-2D47-8468-8BC299A909A7}" type="slidenum">
              <a:rPr lang="en-US" smtClean="0"/>
              <a:pPr/>
              <a:t>‹#›</a:t>
            </a:fld>
            <a:endParaRPr lang="en-US" dirty="0" smtClean="0"/>
          </a:p>
        </p:txBody>
      </p:sp>
      <p:pic>
        <p:nvPicPr>
          <p:cNvPr id="12" name="Picture 11"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3"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758491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205979"/>
            <a:ext cx="8229600" cy="8572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35000" y="900115"/>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6000" y="900115"/>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1"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2" name="Picture 11"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3"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6559929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205979"/>
            <a:ext cx="8229600" cy="85725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350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350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228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28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3"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4" name="Picture 13"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5"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22993170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100" y="205979"/>
            <a:ext cx="8229600" cy="857250"/>
          </a:xfrm>
          <a:prstGeom prst="rect">
            <a:avLst/>
          </a:prstGeom>
        </p:spPr>
        <p:txBody>
          <a:bodyPr/>
          <a:lstStyle/>
          <a:p>
            <a:r>
              <a:rPr lang="en-US" smtClean="0"/>
              <a:t>Click to edit Master title style</a:t>
            </a:r>
            <a:endParaRPr lang="en-US"/>
          </a:p>
        </p:txBody>
      </p:sp>
      <p:sp>
        <p:nvSpPr>
          <p:cNvPr id="8"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9"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0" name="Picture 9"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1"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37394608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8"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9" name="Picture 8"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0"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26786515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105" y="204787"/>
            <a:ext cx="3008313" cy="8715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790950"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731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1"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2" name="Picture 11"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3"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9731779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457200" y="0"/>
            <a:ext cx="8686800" cy="4622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4622800"/>
            <a:ext cx="9144001" cy="5207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81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08188" y="459580"/>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081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ooter Placeholder 4"/>
          <p:cNvSpPr>
            <a:spLocks noGrp="1"/>
          </p:cNvSpPr>
          <p:nvPr>
            <p:ph type="ftr" sz="quarter" idx="11"/>
          </p:nvPr>
        </p:nvSpPr>
        <p:spPr>
          <a:xfrm>
            <a:off x="3124200" y="4767264"/>
            <a:ext cx="2895600" cy="273844"/>
          </a:xfrm>
          <a:prstGeom prst="rect">
            <a:avLst/>
          </a:prstGeom>
        </p:spPr>
        <p:txBody>
          <a:bodyPr/>
          <a:lstStyle>
            <a:lvl1pPr algn="ctr">
              <a:defRPr sz="1100">
                <a:solidFill>
                  <a:schemeClr val="bg1"/>
                </a:solidFill>
              </a:defRPr>
            </a:lvl1pPr>
          </a:lstStyle>
          <a:p>
            <a:r>
              <a:rPr lang="en-US" dirty="0" smtClean="0"/>
              <a:t>NAREIT 2016 HR Forum</a:t>
            </a:r>
            <a:endParaRPr lang="en-US" dirty="0"/>
          </a:p>
        </p:txBody>
      </p:sp>
      <p:sp>
        <p:nvSpPr>
          <p:cNvPr id="11" name="Slide Number Placeholder 5"/>
          <p:cNvSpPr>
            <a:spLocks noGrp="1"/>
          </p:cNvSpPr>
          <p:nvPr>
            <p:ph type="sldNum" sz="quarter" idx="12"/>
          </p:nvPr>
        </p:nvSpPr>
        <p:spPr>
          <a:xfrm>
            <a:off x="6743700" y="4759326"/>
            <a:ext cx="1485900" cy="273844"/>
          </a:xfrm>
          <a:prstGeom prst="rect">
            <a:avLst/>
          </a:prstGeom>
        </p:spPr>
        <p:txBody>
          <a:bodyPr/>
          <a:lstStyle>
            <a:lvl1pPr algn="ctr">
              <a:defRPr sz="1100">
                <a:solidFill>
                  <a:schemeClr val="bg1"/>
                </a:solidFill>
              </a:defRPr>
            </a:lvl1pPr>
          </a:lstStyle>
          <a:p>
            <a:fld id="{59D6B281-D8BD-2D47-8468-8BC299A909A7}" type="slidenum">
              <a:rPr lang="en-US" smtClean="0"/>
              <a:pPr/>
              <a:t>‹#›</a:t>
            </a:fld>
            <a:endParaRPr lang="en-US" dirty="0"/>
          </a:p>
        </p:txBody>
      </p:sp>
      <p:pic>
        <p:nvPicPr>
          <p:cNvPr id="12" name="Picture 11" descr="NAREIT Logo - 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4" y="4741865"/>
            <a:ext cx="324387" cy="325437"/>
          </a:xfrm>
          <a:prstGeom prst="rect">
            <a:avLst/>
          </a:prstGeom>
        </p:spPr>
      </p:pic>
      <p:sp>
        <p:nvSpPr>
          <p:cNvPr id="13" name="Date Placeholder 6"/>
          <p:cNvSpPr>
            <a:spLocks noGrp="1"/>
          </p:cNvSpPr>
          <p:nvPr>
            <p:ph type="dt" sz="half" idx="10"/>
          </p:nvPr>
        </p:nvSpPr>
        <p:spPr>
          <a:xfrm>
            <a:off x="457200" y="4767264"/>
            <a:ext cx="2133600" cy="273844"/>
          </a:xfrm>
          <a:prstGeom prst="rect">
            <a:avLst/>
          </a:prstGeom>
        </p:spPr>
        <p:txBody>
          <a:bodyPr/>
          <a:lstStyle>
            <a:lvl1pPr>
              <a:defRPr sz="1100">
                <a:solidFill>
                  <a:schemeClr val="bg1"/>
                </a:solidFill>
              </a:defRPr>
            </a:lvl1pPr>
          </a:lstStyle>
          <a:p>
            <a:r>
              <a:rPr lang="en-US" dirty="0" smtClean="0"/>
              <a:t>01/01/2016</a:t>
            </a:r>
            <a:endParaRPr lang="en-US" dirty="0"/>
          </a:p>
        </p:txBody>
      </p:sp>
    </p:spTree>
    <p:extLst>
      <p:ext uri="{BB962C8B-B14F-4D97-AF65-F5344CB8AC3E}">
        <p14:creationId xmlns:p14="http://schemas.microsoft.com/office/powerpoint/2010/main" val="229541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5150" y="139702"/>
            <a:ext cx="6288086" cy="2959099"/>
          </a:xfrm>
          <a:prstGeom prst="rect">
            <a:avLst/>
          </a:prstGeom>
        </p:spPr>
      </p:pic>
      <p:sp>
        <p:nvSpPr>
          <p:cNvPr id="12" name="Title 1"/>
          <p:cNvSpPr txBox="1">
            <a:spLocks/>
          </p:cNvSpPr>
          <p:nvPr userDrawn="1"/>
        </p:nvSpPr>
        <p:spPr>
          <a:xfrm>
            <a:off x="342900" y="3018633"/>
            <a:ext cx="5969000" cy="8421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bg1"/>
                </a:solidFill>
              </a:rPr>
              <a:t>Session Title Here</a:t>
            </a:r>
            <a:endParaRPr lang="en-US" sz="4800" b="1" dirty="0">
              <a:solidFill>
                <a:schemeClr val="bg1"/>
              </a:solidFill>
            </a:endParaRPr>
          </a:p>
        </p:txBody>
      </p:sp>
      <p:sp>
        <p:nvSpPr>
          <p:cNvPr id="13" name="Title 1"/>
          <p:cNvSpPr txBox="1">
            <a:spLocks/>
          </p:cNvSpPr>
          <p:nvPr userDrawn="1"/>
        </p:nvSpPr>
        <p:spPr>
          <a:xfrm>
            <a:off x="342900" y="3860802"/>
            <a:ext cx="5969000" cy="8421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0" dirty="0" smtClean="0">
                <a:solidFill>
                  <a:schemeClr val="bg1"/>
                </a:solidFill>
              </a:rPr>
              <a:t>Date </a:t>
            </a:r>
            <a:r>
              <a:rPr lang="en-US" sz="2800" b="0" baseline="0" dirty="0" smtClean="0">
                <a:solidFill>
                  <a:schemeClr val="bg1"/>
                </a:solidFill>
              </a:rPr>
              <a:t>or </a:t>
            </a:r>
            <a:r>
              <a:rPr lang="en-US" sz="2800" b="0" dirty="0" smtClean="0">
                <a:solidFill>
                  <a:schemeClr val="bg1"/>
                </a:solidFill>
              </a:rPr>
              <a:t>Subhead</a:t>
            </a:r>
            <a:r>
              <a:rPr lang="en-US" sz="2800" b="0" baseline="0" dirty="0" smtClean="0">
                <a:solidFill>
                  <a:schemeClr val="bg1"/>
                </a:solidFill>
              </a:rPr>
              <a:t> Here</a:t>
            </a:r>
            <a:endParaRPr lang="en-US" sz="2800" b="0" dirty="0">
              <a:solidFill>
                <a:schemeClr val="bg1"/>
              </a:solidFill>
            </a:endParaRPr>
          </a:p>
        </p:txBody>
      </p:sp>
    </p:spTree>
    <p:extLst>
      <p:ext uri="{BB962C8B-B14F-4D97-AF65-F5344CB8AC3E}">
        <p14:creationId xmlns:p14="http://schemas.microsoft.com/office/powerpoint/2010/main" val="2703930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08147"/>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4723210"/>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nvGrpSpPr>
          <p:cNvPr id="270354" name="Group 18"/>
          <p:cNvGrpSpPr>
            <a:grpSpLocks/>
          </p:cNvGrpSpPr>
          <p:nvPr userDrawn="1"/>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dirty="0">
                  <a:ln w="25400">
                    <a:solidFill>
                      <a:srgbClr val="808080"/>
                    </a:solidFill>
                    <a:miter lim="800000"/>
                    <a:headEnd/>
                    <a:tailEnd/>
                  </a:ln>
                  <a:pattFill prst="pct30">
                    <a:fgClr>
                      <a:srgbClr val="808080"/>
                    </a:fgClr>
                    <a:bgClr>
                      <a:srgbClr val="BBE0E3"/>
                    </a:bgClr>
                  </a:pattFill>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25400">
                    <a:solidFill>
                      <a:srgbClr val="808080"/>
                    </a:solidFill>
                    <a:miter lim="800000"/>
                    <a:headEnd/>
                    <a:tailEnd/>
                  </a:ln>
                  <a:pattFill prst="pct30">
                    <a:fgClr>
                      <a:srgbClr val="808080"/>
                    </a:fgClr>
                    <a:bgClr>
                      <a:srgbClr val="BBE0E3"/>
                    </a:bgClr>
                  </a:pattFill>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25400">
                    <a:solidFill>
                      <a:srgbClr val="808080"/>
                    </a:solidFill>
                    <a:miter lim="800000"/>
                    <a:headEnd/>
                    <a:tailEnd/>
                  </a:ln>
                  <a:pattFill prst="pct30">
                    <a:fgClr>
                      <a:srgbClr val="808080"/>
                    </a:fgClr>
                    <a:bgClr>
                      <a:srgbClr val="BBE0E3"/>
                    </a:bgClr>
                  </a:pattFill>
                  <a:latin typeface="Arial Black"/>
                </a:rPr>
                <a:t>X</a:t>
              </a:r>
            </a:p>
          </p:txBody>
        </p:sp>
      </p:grpSp>
      <p:sp>
        <p:nvSpPr>
          <p:cNvPr id="16" name="Rectangle 61"/>
          <p:cNvSpPr>
            <a:spLocks noChangeArrowheads="1"/>
          </p:cNvSpPr>
          <p:nvPr userDrawn="1"/>
        </p:nvSpPr>
        <p:spPr bwMode="auto">
          <a:xfrm>
            <a:off x="833438" y="1087053"/>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276929"/>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4723210"/>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2243710"/>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08145"/>
            <a:ext cx="9150334" cy="4490276"/>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4723210"/>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nvGrpSpPr>
          <p:cNvPr id="270354" name="Group 18"/>
          <p:cNvGrpSpPr>
            <a:grpSpLocks/>
          </p:cNvGrpSpPr>
          <p:nvPr userDrawn="1"/>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dirty="0">
                  <a:ln w="25400">
                    <a:solidFill>
                      <a:srgbClr val="808080"/>
                    </a:solidFill>
                    <a:miter lim="800000"/>
                    <a:headEnd/>
                    <a:tailEnd/>
                  </a:ln>
                  <a:pattFill prst="pct30">
                    <a:fgClr>
                      <a:srgbClr val="808080"/>
                    </a:fgClr>
                    <a:bgClr>
                      <a:srgbClr val="BBE0E3"/>
                    </a:bgClr>
                  </a:pattFill>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25400">
                    <a:solidFill>
                      <a:srgbClr val="808080"/>
                    </a:solidFill>
                    <a:miter lim="800000"/>
                    <a:headEnd/>
                    <a:tailEnd/>
                  </a:ln>
                  <a:pattFill prst="pct30">
                    <a:fgClr>
                      <a:srgbClr val="808080"/>
                    </a:fgClr>
                    <a:bgClr>
                      <a:srgbClr val="BBE0E3"/>
                    </a:bgClr>
                  </a:pattFill>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25400">
                    <a:solidFill>
                      <a:srgbClr val="808080"/>
                    </a:solidFill>
                    <a:miter lim="800000"/>
                    <a:headEnd/>
                    <a:tailEnd/>
                  </a:ln>
                  <a:pattFill prst="pct30">
                    <a:fgClr>
                      <a:srgbClr val="808080"/>
                    </a:fgClr>
                    <a:bgClr>
                      <a:srgbClr val="BBE0E3"/>
                    </a:bgClr>
                  </a:pattFill>
                  <a:latin typeface="Arial Black"/>
                </a:rPr>
                <a:t>X</a:t>
              </a:r>
            </a:p>
          </p:txBody>
        </p:sp>
      </p:grpSp>
      <p:sp>
        <p:nvSpPr>
          <p:cNvPr id="16" name="Rectangle 61"/>
          <p:cNvSpPr>
            <a:spLocks noChangeArrowheads="1"/>
          </p:cNvSpPr>
          <p:nvPr userDrawn="1"/>
        </p:nvSpPr>
        <p:spPr bwMode="auto">
          <a:xfrm>
            <a:off x="833438"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1905000" y="1276929"/>
            <a:ext cx="5338762" cy="2701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4723210"/>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379656423"/>
      </p:ext>
    </p:extLst>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4.wav"/><Relationship Id="rId1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3.jpg"/><Relationship Id="rId2" Type="http://schemas.openxmlformats.org/officeDocument/2006/relationships/notesSlide" Target="../notesSlides/notesSlide3.xml"/><Relationship Id="rId16" Type="http://schemas.openxmlformats.org/officeDocument/2006/relationships/audio" Target="../media/audio7.wav"/><Relationship Id="rId1" Type="http://schemas.openxmlformats.org/officeDocument/2006/relationships/slideLayout" Target="../slideLayouts/slideLayout15.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5.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file:///\\fpladvisorygroup.local\Data\Public\Comp\Department%20Data\FPL%20Clients\CompGrup\2016%20Comp%20All%20Inclusive\2016%20Proxies\Top%20100%20Analysis\Top%20100%20Summary%20File%202016.xlsx!Position%20Graph!%5bTop%20100%20Summary%20File%202016.xlsx%5dPosition%20Graph%20Chart%204"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1!%5bData%20Analysis.xls%5dQ1%20Chart%204"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2!%5bData%20Analysis.xls%5dQ2%20Chart%201"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3!%5bData%20Analysis.xls%5dQ3%20Chart%201"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jbanoff@fplassociate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4!%5bData%20Analysis.xls%5dQ4%20Chart%204"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6!%5bData%20Analysis.xls%5dQ6%20Chart%201"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oleObject" Target="file:///\\fpladvisorygroup.local\Data\Public\Survey\Department%20Data\Surveys%202016\Hot%20Topics%20in%20Compensation\Data%20Analysis\Data%20Analysis.xls!Q9!%5bData%20Analysis.xls%5dQ9%20Chart%201"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 y="139702"/>
            <a:ext cx="6288086" cy="2959099"/>
          </a:xfrm>
          <a:prstGeom prst="rect">
            <a:avLst/>
          </a:prstGeom>
        </p:spPr>
      </p:pic>
      <p:sp>
        <p:nvSpPr>
          <p:cNvPr id="9" name="Title 1"/>
          <p:cNvSpPr txBox="1">
            <a:spLocks/>
          </p:cNvSpPr>
          <p:nvPr/>
        </p:nvSpPr>
        <p:spPr>
          <a:xfrm>
            <a:off x="342900" y="3018633"/>
            <a:ext cx="5969000" cy="8421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rPr>
              <a:t>Around the World of Comp in 60 Minutes</a:t>
            </a:r>
            <a:endParaRPr lang="en-US" sz="3600" b="1" dirty="0">
              <a:solidFill>
                <a:schemeClr val="bg1"/>
              </a:solidFill>
            </a:endParaRPr>
          </a:p>
        </p:txBody>
      </p:sp>
      <p:sp>
        <p:nvSpPr>
          <p:cNvPr id="10" name="Title 1"/>
          <p:cNvSpPr txBox="1">
            <a:spLocks/>
          </p:cNvSpPr>
          <p:nvPr/>
        </p:nvSpPr>
        <p:spPr>
          <a:xfrm>
            <a:off x="19053" y="4184652"/>
            <a:ext cx="6734175" cy="84217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Presented by: Jeremy Banoff, FPL Associates </a:t>
            </a:r>
            <a:r>
              <a:rPr lang="en-US" sz="2800" i="1" dirty="0" smtClean="0">
                <a:solidFill>
                  <a:schemeClr val="bg1"/>
                </a:solidFill>
              </a:rPr>
              <a:t>September 27, 2016</a:t>
            </a:r>
            <a:endParaRPr lang="en-US" sz="2800" b="0" i="1" dirty="0">
              <a:solidFill>
                <a:schemeClr val="bg1"/>
              </a:solidFill>
            </a:endParaRPr>
          </a:p>
        </p:txBody>
      </p:sp>
    </p:spTree>
    <p:extLst>
      <p:ext uri="{BB962C8B-B14F-4D97-AF65-F5344CB8AC3E}">
        <p14:creationId xmlns:p14="http://schemas.microsoft.com/office/powerpoint/2010/main" val="1991307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Let’s </a:t>
            </a:r>
            <a:r>
              <a:rPr lang="en-US" dirty="0"/>
              <a:t>h</a:t>
            </a:r>
            <a:r>
              <a:rPr lang="en-US" dirty="0" smtClean="0"/>
              <a:t>ave Some Fun...                 </a:t>
            </a:r>
            <a:endParaRPr lang="en-US" dirty="0"/>
          </a:p>
        </p:txBody>
      </p:sp>
      <p:sp>
        <p:nvSpPr>
          <p:cNvPr id="4" name="Slide Number Placeholder 3"/>
          <p:cNvSpPr>
            <a:spLocks noGrp="1"/>
          </p:cNvSpPr>
          <p:nvPr>
            <p:ph type="sldNum" sz="quarter" idx="12"/>
          </p:nvPr>
        </p:nvSpPr>
        <p:spPr/>
        <p:txBody>
          <a:bodyPr/>
          <a:lstStyle/>
          <a:p>
            <a:fld id="{59D6B281-D8BD-2D47-8468-8BC299A909A7}" type="slidenum">
              <a:rPr lang="en-US" smtClean="0"/>
              <a:pPr/>
              <a:t>9</a:t>
            </a:fld>
            <a:endParaRPr lang="en-US" dirty="0"/>
          </a:p>
        </p:txBody>
      </p:sp>
      <p:sp>
        <p:nvSpPr>
          <p:cNvPr id="7" name="Content Placeholder 2"/>
          <p:cNvSpPr txBox="1">
            <a:spLocks/>
          </p:cNvSpPr>
          <p:nvPr/>
        </p:nvSpPr>
        <p:spPr>
          <a:xfrm>
            <a:off x="553319" y="1124309"/>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400" dirty="0" smtClean="0">
                <a:latin typeface="Calibri"/>
              </a:rPr>
              <a:t>First off, we need two teams of three people. </a:t>
            </a:r>
            <a:r>
              <a:rPr lang="en-US" sz="1400" i="1" dirty="0" smtClean="0">
                <a:solidFill>
                  <a:srgbClr val="129166"/>
                </a:solidFill>
                <a:latin typeface="Calibri"/>
              </a:rPr>
              <a:t>Any volunteers?</a:t>
            </a:r>
            <a:endParaRPr lang="en-US" sz="1400" i="1" noProof="0" dirty="0" smtClean="0">
              <a:solidFill>
                <a:srgbClr val="129166"/>
              </a:solidFill>
              <a:latin typeface="Calibri"/>
            </a:endParaRPr>
          </a:p>
          <a:p>
            <a:pPr lvl="0">
              <a:defRPr/>
            </a:pPr>
            <a:r>
              <a:rPr lang="en-US" sz="1400" dirty="0" smtClean="0"/>
              <a:t>Rules:</a:t>
            </a:r>
          </a:p>
          <a:p>
            <a:pPr lvl="0" indent="61913">
              <a:buFont typeface="+mj-lt"/>
              <a:buAutoNum type="arabicPeriod"/>
              <a:defRPr/>
            </a:pPr>
            <a:r>
              <a:rPr lang="en-US" sz="1400" dirty="0" smtClean="0"/>
              <a:t> One </a:t>
            </a:r>
            <a:r>
              <a:rPr lang="en-US" sz="1400" dirty="0"/>
              <a:t>member of each team faces the other in a face-off as the </a:t>
            </a:r>
            <a:r>
              <a:rPr lang="en-US" sz="1400" dirty="0" smtClean="0"/>
              <a:t>host </a:t>
            </a:r>
            <a:r>
              <a:rPr lang="en-US" sz="1400" dirty="0"/>
              <a:t>reads the question off the game </a:t>
            </a:r>
            <a:r>
              <a:rPr lang="en-US" sz="1400" dirty="0" smtClean="0"/>
              <a:t>board</a:t>
            </a:r>
          </a:p>
          <a:p>
            <a:pPr lvl="0" indent="61913">
              <a:buFont typeface="+mj-lt"/>
              <a:buAutoNum type="arabicPeriod"/>
              <a:defRPr/>
            </a:pPr>
            <a:r>
              <a:rPr lang="en-US" sz="1400" dirty="0" smtClean="0"/>
              <a:t> The </a:t>
            </a:r>
            <a:r>
              <a:rPr lang="en-US" sz="1400" dirty="0"/>
              <a:t>team that buzzed in with the correct answer receives control of the board and has the option of playing or passing control to the </a:t>
            </a:r>
            <a:r>
              <a:rPr lang="en-US" sz="1400" dirty="0" smtClean="0"/>
              <a:t>other team</a:t>
            </a:r>
          </a:p>
          <a:p>
            <a:pPr lvl="0" indent="61913">
              <a:buFont typeface="+mj-lt"/>
              <a:buAutoNum type="arabicPeriod"/>
              <a:defRPr/>
            </a:pPr>
            <a:r>
              <a:rPr lang="en-US" sz="1400" dirty="0" smtClean="0"/>
              <a:t> The </a:t>
            </a:r>
            <a:r>
              <a:rPr lang="en-US" sz="1400" dirty="0"/>
              <a:t>team that has the control tries to reveal all of the correct answers to the question before receiving three </a:t>
            </a:r>
            <a:r>
              <a:rPr lang="en-US" sz="1400" dirty="0" smtClean="0"/>
              <a:t>strikes</a:t>
            </a:r>
          </a:p>
          <a:p>
            <a:pPr lvl="0" indent="61913">
              <a:buFont typeface="+mj-lt"/>
              <a:buAutoNum type="arabicPeriod"/>
              <a:defRPr/>
            </a:pPr>
            <a:r>
              <a:rPr lang="en-US" sz="1400" dirty="0" smtClean="0"/>
              <a:t> If </a:t>
            </a:r>
            <a:r>
              <a:rPr lang="en-US" sz="1400" dirty="0"/>
              <a:t>the team receives three strikes without clearing the board, control is passed to the other team.</a:t>
            </a:r>
            <a:endParaRPr lang="en-US" sz="1400" noProof="0" dirty="0" smtClean="0">
              <a:latin typeface="Calibri"/>
            </a:endParaRP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400" noProof="0" dirty="0" smtClean="0">
                <a:latin typeface="Calibri"/>
              </a:rPr>
              <a:t>Let’s play the feud!</a:t>
            </a:r>
            <a:endParaRPr lang="en-US" sz="1400" dirty="0"/>
          </a:p>
        </p:txBody>
      </p:sp>
      <p:pic>
        <p:nvPicPr>
          <p:cNvPr id="11270" name="Picture 6" descr="Image result for family feud logo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035" y="177842"/>
            <a:ext cx="1643569" cy="94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2000"/>
                                        <p:tgtEl>
                                          <p:spTgt spid="11270"/>
                                        </p:tgtEl>
                                      </p:cBhvr>
                                    </p:animEffect>
                                    <p:anim calcmode="lin" valueType="num">
                                      <p:cBhvr>
                                        <p:cTn id="8" dur="2000" fill="hold"/>
                                        <p:tgtEl>
                                          <p:spTgt spid="11270"/>
                                        </p:tgtEl>
                                        <p:attrNameLst>
                                          <p:attrName>ppt_w</p:attrName>
                                        </p:attrNameLst>
                                      </p:cBhvr>
                                      <p:tavLst>
                                        <p:tav tm="0" fmla="#ppt_w*sin(2.5*pi*$)">
                                          <p:val>
                                            <p:fltVal val="0"/>
                                          </p:val>
                                        </p:tav>
                                        <p:tav tm="100000">
                                          <p:val>
                                            <p:fltVal val="1"/>
                                          </p:val>
                                        </p:tav>
                                      </p:tavLst>
                                    </p:anim>
                                    <p:anim calcmode="lin" valueType="num">
                                      <p:cBhvr>
                                        <p:cTn id="9" dur="2000" fill="hold"/>
                                        <p:tgtEl>
                                          <p:spTgt spid="1127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51435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51435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51435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51435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51435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51435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51435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51435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dirty="0">
                  <a:effectLst/>
                  <a:cs typeface="Tahoma" pitchFamily="34" charset="0"/>
                </a:rPr>
                <a:t>4</a:t>
              </a:r>
            </a:p>
          </p:txBody>
        </p:sp>
      </p:grpSp>
      <p:sp>
        <p:nvSpPr>
          <p:cNvPr id="3122" name="Line 50"/>
          <p:cNvSpPr>
            <a:spLocks noChangeShapeType="1"/>
          </p:cNvSpPr>
          <p:nvPr/>
        </p:nvSpPr>
        <p:spPr bwMode="auto">
          <a:xfrm>
            <a:off x="34290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342900"/>
            <a:ext cx="0" cy="54864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5143500"/>
            <a:ext cx="3048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09320"/>
      </p:ext>
    </p:extLst>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5" y="0"/>
            <a:ext cx="4391025" cy="51435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80" y="0"/>
            <a:ext cx="4391025" cy="51435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57150"/>
            <a:ext cx="31994475" cy="1028700"/>
          </a:xfrm>
          <a:prstGeom prst="rect">
            <a:avLst/>
          </a:prstGeom>
          <a:no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2850475" y="3943350"/>
            <a:ext cx="31994475" cy="10287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r>
              <a:rPr lang="en-US" altLang="en-US" sz="2800" dirty="0">
                <a:solidFill>
                  <a:schemeClr val="bg1"/>
                </a:solidFill>
                <a:effectLst/>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14300"/>
            <a:ext cx="9508583" cy="481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11265"/>
      </p:ext>
    </p:extLst>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062990"/>
            <a:ext cx="7598664" cy="3140964"/>
          </a:xfrm>
          <a:prstGeom prst="rect">
            <a:avLst/>
          </a:prstGeom>
        </p:spPr>
      </p:pic>
      <p:sp>
        <p:nvSpPr>
          <p:cNvPr id="438274" name="Oval 2"/>
          <p:cNvSpPr>
            <a:spLocks noChangeArrowheads="1"/>
          </p:cNvSpPr>
          <p:nvPr/>
        </p:nvSpPr>
        <p:spPr bwMode="auto">
          <a:xfrm>
            <a:off x="8537575" y="4726781"/>
            <a:ext cx="457200" cy="3429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275" name="Rectangle 3" descr="Small grid">
            <a:hlinkClick r:id="" action="ppaction://macro?name=Score_1"/>
          </p:cNvPr>
          <p:cNvSpPr>
            <a:spLocks noChangeAspect="1" noChangeArrowheads="1"/>
          </p:cNvSpPr>
          <p:nvPr/>
        </p:nvSpPr>
        <p:spPr bwMode="auto">
          <a:xfrm>
            <a:off x="3654428" y="1146573"/>
            <a:ext cx="817563" cy="623888"/>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3200" dirty="0" smtClean="0">
                <a:solidFill>
                  <a:srgbClr val="FFFFFF"/>
                </a:solidFill>
                <a:effectLst>
                  <a:outerShdw blurRad="38100" dist="38100" dir="2700000" algn="tl">
                    <a:srgbClr val="000000"/>
                  </a:outerShdw>
                </a:effectLst>
                <a:latin typeface="Impact" pitchFamily="34" charset="0"/>
              </a:rPr>
              <a:t>35</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8" y="1922860"/>
            <a:ext cx="817563" cy="623888"/>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3200" dirty="0" smtClean="0">
                <a:solidFill>
                  <a:srgbClr val="FFFFFF"/>
                </a:solidFill>
                <a:effectLst>
                  <a:outerShdw blurRad="38100" dist="38100" dir="2700000" algn="tl">
                    <a:srgbClr val="000000"/>
                  </a:outerShdw>
                </a:effectLst>
                <a:latin typeface="Impact" pitchFamily="34" charset="0"/>
              </a:rPr>
              <a:t>28</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8" y="2694384"/>
            <a:ext cx="817563" cy="623888"/>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3200" dirty="0" smtClean="0">
                <a:solidFill>
                  <a:srgbClr val="FFFFFF"/>
                </a:solidFill>
                <a:effectLst>
                  <a:outerShdw blurRad="38100" dist="38100" dir="2700000" algn="tl">
                    <a:srgbClr val="000000"/>
                  </a:outerShdw>
                </a:effectLst>
                <a:latin typeface="Impact" pitchFamily="34" charset="0"/>
              </a:rPr>
              <a:t>20</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8" y="3473053"/>
            <a:ext cx="817563" cy="623888"/>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3200" dirty="0" smtClean="0">
                <a:solidFill>
                  <a:srgbClr val="FFFFFF"/>
                </a:solidFill>
                <a:effectLst>
                  <a:outerShdw blurRad="38100" dist="38100" dir="2700000" algn="tl">
                    <a:srgbClr val="000000"/>
                  </a:outerShdw>
                </a:effectLst>
                <a:latin typeface="Impact" pitchFamily="34" charset="0"/>
              </a:rPr>
              <a:t>12</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146573"/>
            <a:ext cx="817563" cy="623888"/>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3200" dirty="0">
                <a:solidFill>
                  <a:srgbClr val="FFFFFF"/>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3" y="128589"/>
            <a:ext cx="423863" cy="2464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19050">
                  <a:solidFill>
                    <a:srgbClr val="000000"/>
                  </a:solidFill>
                  <a:miter lim="800000"/>
                  <a:headEnd/>
                  <a:tailEnd/>
                </a:ln>
                <a:solidFill>
                  <a:srgbClr val="FF0000">
                    <a:alpha val="85001"/>
                  </a:srgbClr>
                </a:solidFill>
                <a:latin typeface="Arial Black"/>
              </a:rPr>
              <a:t>X</a:t>
            </a:r>
          </a:p>
        </p:txBody>
      </p:sp>
      <p:sp>
        <p:nvSpPr>
          <p:cNvPr id="438284" name="WordArt 12"/>
          <p:cNvSpPr>
            <a:spLocks noChangeArrowheads="1" noChangeShapeType="1" noTextEdit="1"/>
          </p:cNvSpPr>
          <p:nvPr/>
        </p:nvSpPr>
        <p:spPr bwMode="auto">
          <a:xfrm>
            <a:off x="8086728" y="128589"/>
            <a:ext cx="423863" cy="2464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19050">
                  <a:solidFill>
                    <a:srgbClr val="000000"/>
                  </a:solidFill>
                  <a:miter lim="800000"/>
                  <a:headEnd/>
                  <a:tailEnd/>
                </a:ln>
                <a:solidFill>
                  <a:srgbClr val="FF0000">
                    <a:alpha val="85001"/>
                  </a:srgbClr>
                </a:solidFill>
                <a:latin typeface="Arial Black"/>
              </a:rPr>
              <a:t>X</a:t>
            </a:r>
          </a:p>
        </p:txBody>
      </p:sp>
      <p:sp>
        <p:nvSpPr>
          <p:cNvPr id="438285" name="WordArt 13"/>
          <p:cNvSpPr>
            <a:spLocks noChangeArrowheads="1" noChangeShapeType="1" noTextEdit="1"/>
          </p:cNvSpPr>
          <p:nvPr/>
        </p:nvSpPr>
        <p:spPr bwMode="auto">
          <a:xfrm>
            <a:off x="8561388" y="128589"/>
            <a:ext cx="423862" cy="2464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i="1" kern="10">
                <a:ln w="19050">
                  <a:solidFill>
                    <a:srgbClr val="000000"/>
                  </a:solidFill>
                  <a:miter lim="800000"/>
                  <a:headEnd/>
                  <a:tailEnd/>
                </a:ln>
                <a:solidFill>
                  <a:srgbClr val="FF0000">
                    <a:alpha val="85001"/>
                  </a:srgbClr>
                </a:solidFill>
                <a:latin typeface="Arial Black"/>
              </a:rPr>
              <a:t>X</a:t>
            </a:r>
          </a:p>
        </p:txBody>
      </p:sp>
      <p:sp>
        <p:nvSpPr>
          <p:cNvPr id="438286" name="WordArt 14"/>
          <p:cNvSpPr>
            <a:spLocks noChangeAspect="1" noChangeArrowheads="1" noChangeShapeType="1" noTextEdit="1"/>
          </p:cNvSpPr>
          <p:nvPr/>
        </p:nvSpPr>
        <p:spPr bwMode="auto">
          <a:xfrm>
            <a:off x="8591550" y="4800601"/>
            <a:ext cx="338138" cy="19645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25400">
                  <a:solidFill>
                    <a:srgbClr val="000000"/>
                  </a:solidFill>
                  <a:miter lim="800000"/>
                  <a:headEnd/>
                  <a:tailEnd/>
                </a:ln>
                <a:solidFill>
                  <a:srgbClr val="FF0000">
                    <a:alpha val="34000"/>
                  </a:srgbClr>
                </a:solidFill>
                <a:latin typeface="Arial Black"/>
              </a:rPr>
              <a:t>X</a:t>
            </a:r>
          </a:p>
        </p:txBody>
      </p:sp>
      <p:sp>
        <p:nvSpPr>
          <p:cNvPr id="438287" name="WordArt 15"/>
          <p:cNvSpPr>
            <a:spLocks noChangeAspect="1" noChangeArrowheads="1" noChangeShapeType="1" noTextEdit="1"/>
          </p:cNvSpPr>
          <p:nvPr/>
        </p:nvSpPr>
        <p:spPr bwMode="auto">
          <a:xfrm>
            <a:off x="8591550" y="4800601"/>
            <a:ext cx="338138" cy="19645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25400">
                  <a:solidFill>
                    <a:srgbClr val="000000"/>
                  </a:solidFill>
                  <a:miter lim="800000"/>
                  <a:headEnd/>
                  <a:tailEnd/>
                </a:ln>
                <a:solidFill>
                  <a:srgbClr val="FF0000">
                    <a:alpha val="34000"/>
                  </a:srgbClr>
                </a:solidFill>
                <a:latin typeface="Arial Black"/>
              </a:rPr>
              <a:t>X</a:t>
            </a:r>
          </a:p>
        </p:txBody>
      </p:sp>
      <p:sp>
        <p:nvSpPr>
          <p:cNvPr id="438288" name="WordArt 16"/>
          <p:cNvSpPr>
            <a:spLocks noChangeAspect="1" noChangeArrowheads="1" noChangeShapeType="1" noTextEdit="1"/>
          </p:cNvSpPr>
          <p:nvPr/>
        </p:nvSpPr>
        <p:spPr bwMode="auto">
          <a:xfrm>
            <a:off x="8591550" y="4800601"/>
            <a:ext cx="338138" cy="19645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25400">
                  <a:solidFill>
                    <a:srgbClr val="000000"/>
                  </a:solidFill>
                  <a:miter lim="800000"/>
                  <a:headEnd/>
                  <a:tailEnd/>
                </a:ln>
                <a:solidFill>
                  <a:srgbClr val="FF0000">
                    <a:alpha val="34000"/>
                  </a:srgbClr>
                </a:solidFill>
                <a:latin typeface="Arial Black"/>
              </a:rPr>
              <a:t>X</a:t>
            </a:r>
          </a:p>
        </p:txBody>
      </p:sp>
      <p:sp>
        <p:nvSpPr>
          <p:cNvPr id="438289" name="Rectangle 17" descr="Small grid"/>
          <p:cNvSpPr>
            <a:spLocks noChangeArrowheads="1"/>
          </p:cNvSpPr>
          <p:nvPr/>
        </p:nvSpPr>
        <p:spPr bwMode="auto">
          <a:xfrm>
            <a:off x="898525" y="1146573"/>
            <a:ext cx="2755900" cy="623888"/>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1600" dirty="0" smtClean="0">
                <a:solidFill>
                  <a:srgbClr val="FFFFFF"/>
                </a:solidFill>
                <a:latin typeface="Impact" pitchFamily="34" charset="0"/>
              </a:rPr>
              <a:t>Employee Engagement</a:t>
            </a:r>
            <a:endParaRPr lang="en-US" altLang="en-US" sz="1600" dirty="0">
              <a:solidFill>
                <a:srgbClr val="FFFFFF"/>
              </a:solidFill>
              <a:latin typeface="Impact" pitchFamily="34" charset="0"/>
            </a:endParaRPr>
          </a:p>
        </p:txBody>
      </p:sp>
      <p:sp>
        <p:nvSpPr>
          <p:cNvPr id="438290" name="Rectangle 18" descr="Small grid"/>
          <p:cNvSpPr>
            <a:spLocks noChangeAspect="1" noChangeArrowheads="1"/>
          </p:cNvSpPr>
          <p:nvPr/>
        </p:nvSpPr>
        <p:spPr bwMode="auto">
          <a:xfrm>
            <a:off x="898525" y="1922860"/>
            <a:ext cx="2755900" cy="623888"/>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1600" dirty="0" smtClean="0">
                <a:solidFill>
                  <a:srgbClr val="FFFFFF"/>
                </a:solidFill>
                <a:latin typeface="Impact" pitchFamily="34" charset="0"/>
              </a:rPr>
              <a:t>Increased Use of Big Data</a:t>
            </a:r>
            <a:endParaRPr lang="en-US" altLang="en-US" sz="1600" dirty="0">
              <a:solidFill>
                <a:srgbClr val="FFFFFF"/>
              </a:solidFill>
              <a:latin typeface="Impact" pitchFamily="34" charset="0"/>
            </a:endParaRPr>
          </a:p>
        </p:txBody>
      </p:sp>
      <p:sp>
        <p:nvSpPr>
          <p:cNvPr id="438291" name="Rectangle 19" descr="Small grid"/>
          <p:cNvSpPr>
            <a:spLocks noChangeAspect="1" noChangeArrowheads="1"/>
          </p:cNvSpPr>
          <p:nvPr/>
        </p:nvSpPr>
        <p:spPr bwMode="auto">
          <a:xfrm>
            <a:off x="898525" y="2694384"/>
            <a:ext cx="2755900" cy="623888"/>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1400" dirty="0" smtClean="0">
                <a:solidFill>
                  <a:srgbClr val="FFFFFF"/>
                </a:solidFill>
                <a:latin typeface="Impact" pitchFamily="34" charset="0"/>
              </a:rPr>
              <a:t>Revamped Performance Management</a:t>
            </a:r>
            <a:endParaRPr lang="en-US" altLang="en-US" sz="1400" dirty="0">
              <a:solidFill>
                <a:srgbClr val="FFFFFF"/>
              </a:solidFill>
              <a:latin typeface="Impact" pitchFamily="34" charset="0"/>
            </a:endParaRPr>
          </a:p>
        </p:txBody>
      </p:sp>
      <p:sp>
        <p:nvSpPr>
          <p:cNvPr id="438292" name="Rectangle 20" descr="Small grid"/>
          <p:cNvSpPr>
            <a:spLocks noChangeAspect="1" noChangeArrowheads="1"/>
          </p:cNvSpPr>
          <p:nvPr/>
        </p:nvSpPr>
        <p:spPr bwMode="auto">
          <a:xfrm>
            <a:off x="898525" y="3473053"/>
            <a:ext cx="2755900" cy="623888"/>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1600" dirty="0" smtClean="0">
                <a:solidFill>
                  <a:srgbClr val="FFFFFF"/>
                </a:solidFill>
                <a:latin typeface="Impact" pitchFamily="34" charset="0"/>
              </a:rPr>
              <a:t>Retaining Talent/High Potentials</a:t>
            </a:r>
            <a:endParaRPr lang="en-US" altLang="en-US" sz="1600" dirty="0">
              <a:solidFill>
                <a:srgbClr val="FFFFFF"/>
              </a:solidFill>
              <a:latin typeface="Impact" pitchFamily="34" charset="0"/>
            </a:endParaRPr>
          </a:p>
        </p:txBody>
      </p:sp>
      <p:sp>
        <p:nvSpPr>
          <p:cNvPr id="438293" name="Rectangle 21" descr="Small grid"/>
          <p:cNvSpPr>
            <a:spLocks noChangeAspect="1" noChangeArrowheads="1"/>
          </p:cNvSpPr>
          <p:nvPr/>
        </p:nvSpPr>
        <p:spPr bwMode="auto">
          <a:xfrm>
            <a:off x="4670425" y="1146573"/>
            <a:ext cx="2755900" cy="623888"/>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1600" dirty="0" smtClean="0">
                <a:solidFill>
                  <a:srgbClr val="FFFFFF"/>
                </a:solidFill>
                <a:latin typeface="Impact" pitchFamily="34" charset="0"/>
              </a:rPr>
              <a:t>Cultural Issues/</a:t>
            </a:r>
            <a:r>
              <a:rPr lang="en-US" altLang="en-US" sz="1600" dirty="0" err="1" smtClean="0">
                <a:solidFill>
                  <a:srgbClr val="FFFFFF"/>
                </a:solidFill>
                <a:latin typeface="Impact" pitchFamily="34" charset="0"/>
              </a:rPr>
              <a:t>Millenials</a:t>
            </a:r>
            <a:endParaRPr lang="en-US" altLang="en-US" sz="1600" dirty="0">
              <a:solidFill>
                <a:srgbClr val="FFFFFF"/>
              </a:solidFill>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3" y="2087167"/>
            <a:ext cx="3705225" cy="721519"/>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41" y="2087167"/>
            <a:ext cx="3705225" cy="721519"/>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3" y="4421983"/>
            <a:ext cx="3705225" cy="721519"/>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3" y="3643314"/>
            <a:ext cx="3705225" cy="721519"/>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3" y="2868217"/>
            <a:ext cx="3705225" cy="721519"/>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42862"/>
            <a:ext cx="7715250" cy="1750219"/>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grpSp>
        <p:nvGrpSpPr>
          <p:cNvPr id="438318" name="Group 46"/>
          <p:cNvGrpSpPr>
            <a:grpSpLocks/>
          </p:cNvGrpSpPr>
          <p:nvPr/>
        </p:nvGrpSpPr>
        <p:grpSpPr bwMode="auto">
          <a:xfrm>
            <a:off x="9839325" y="-42862"/>
            <a:ext cx="4972050" cy="1750219"/>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grpSp>
      <p:grpSp>
        <p:nvGrpSpPr>
          <p:cNvPr id="438327" name="Group 55"/>
          <p:cNvGrpSpPr>
            <a:grpSpLocks/>
          </p:cNvGrpSpPr>
          <p:nvPr/>
        </p:nvGrpSpPr>
        <p:grpSpPr bwMode="auto">
          <a:xfrm>
            <a:off x="9836150" y="-42862"/>
            <a:ext cx="2228850" cy="1750219"/>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4766668"/>
            <a:ext cx="952500" cy="267890"/>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6" y="0"/>
            <a:ext cx="1690687" cy="51435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grpSp>
        <p:nvGrpSpPr>
          <p:cNvPr id="438337" name="Group 65"/>
          <p:cNvGrpSpPr>
            <a:grpSpLocks/>
          </p:cNvGrpSpPr>
          <p:nvPr/>
        </p:nvGrpSpPr>
        <p:grpSpPr bwMode="auto">
          <a:xfrm>
            <a:off x="6394450" y="4743456"/>
            <a:ext cx="2139950" cy="454819"/>
            <a:chOff x="4028" y="3984"/>
            <a:chExt cx="1348" cy="382"/>
          </a:xfrm>
        </p:grpSpPr>
        <p:sp>
          <p:nvSpPr>
            <p:cNvPr id="438338" name="AutoShape 66">
              <a:hlinkClick r:id="" action="ppaction://noaction" highlightClick="1">
                <a:snd r:embed="rId13"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39" name="AutoShape 67">
              <a:hlinkClick r:id="" action="ppaction://noaction" highlightClick="1">
                <a:snd r:embed="rId14"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41" name="Text Box 69"/>
            <p:cNvSpPr txBox="1">
              <a:spLocks noChangeArrowheads="1"/>
            </p:cNvSpPr>
            <p:nvPr/>
          </p:nvSpPr>
          <p:spPr bwMode="auto">
            <a:xfrm>
              <a:off x="4508" y="4185"/>
              <a:ext cx="28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800">
                  <a:solidFill>
                    <a:srgbClr val="000000"/>
                  </a:solidFill>
                  <a:effectLst>
                    <a:outerShdw blurRad="38100" dist="38100" dir="2700000" algn="tl">
                      <a:srgbClr val="FFFFFF"/>
                    </a:outerShdw>
                  </a:effectLst>
                </a:rPr>
                <a:t>Cheer</a:t>
              </a:r>
            </a:p>
          </p:txBody>
        </p:sp>
        <p:sp>
          <p:nvSpPr>
            <p:cNvPr id="438342" name="Text Box 70"/>
            <p:cNvSpPr txBox="1">
              <a:spLocks noChangeArrowheads="1"/>
            </p:cNvSpPr>
            <p:nvPr/>
          </p:nvSpPr>
          <p:spPr bwMode="auto">
            <a:xfrm>
              <a:off x="5007" y="4185"/>
              <a:ext cx="369"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800">
                  <a:solidFill>
                    <a:srgbClr val="000000"/>
                  </a:solidFill>
                  <a:effectLst>
                    <a:outerShdw blurRad="38100" dist="38100" dir="2700000" algn="tl">
                      <a:srgbClr val="FFFFFF"/>
                    </a:outerShdw>
                  </a:effectLst>
                </a:rPr>
                <a:t>Silence</a:t>
              </a:r>
            </a:p>
          </p:txBody>
        </p:sp>
        <p:sp>
          <p:nvSpPr>
            <p:cNvPr id="438343" name="Text Box 71"/>
            <p:cNvSpPr txBox="1">
              <a:spLocks noChangeArrowheads="1"/>
            </p:cNvSpPr>
            <p:nvPr/>
          </p:nvSpPr>
          <p:spPr bwMode="auto">
            <a:xfrm>
              <a:off x="4253" y="4185"/>
              <a:ext cx="28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800">
                  <a:solidFill>
                    <a:srgbClr val="000000"/>
                  </a:solidFill>
                  <a:effectLst>
                    <a:outerShdw blurRad="38100" dist="38100" dir="2700000" algn="tl">
                      <a:srgbClr val="FFFFFF"/>
                    </a:outerShdw>
                  </a:effectLst>
                </a:rPr>
                <a:t>Lose</a:t>
              </a:r>
            </a:p>
          </p:txBody>
        </p:sp>
        <p:sp>
          <p:nvSpPr>
            <p:cNvPr id="438344" name="AutoShape 72">
              <a:hlinkClick r:id="" action="ppaction://noaction" highlightClick="1">
                <a:snd r:embed="rId15"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45" name="Text Box 73"/>
            <p:cNvSpPr txBox="1">
              <a:spLocks noChangeArrowheads="1"/>
            </p:cNvSpPr>
            <p:nvPr/>
          </p:nvSpPr>
          <p:spPr bwMode="auto">
            <a:xfrm>
              <a:off x="4028" y="4185"/>
              <a:ext cx="28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800">
                  <a:solidFill>
                    <a:srgbClr val="000000"/>
                  </a:solidFill>
                  <a:effectLst>
                    <a:outerShdw blurRad="38100" dist="38100" dir="2700000" algn="tl">
                      <a:srgbClr val="FFFFFF"/>
                    </a:outerShdw>
                  </a:effectLst>
                </a:rPr>
                <a:t>Win</a:t>
              </a:r>
            </a:p>
          </p:txBody>
        </p:sp>
        <p:sp>
          <p:nvSpPr>
            <p:cNvPr id="438346" name="AutoShape 74">
              <a:hlinkClick r:id="" action="ppaction://noaction" highlightClick="1">
                <a:snd r:embed="rId16"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438347" name="Text Box 75"/>
            <p:cNvSpPr txBox="1">
              <a:spLocks noChangeArrowheads="1"/>
            </p:cNvSpPr>
            <p:nvPr/>
          </p:nvSpPr>
          <p:spPr bwMode="auto">
            <a:xfrm>
              <a:off x="4771" y="4185"/>
              <a:ext cx="28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800">
                  <a:solidFill>
                    <a:srgbClr val="000000"/>
                  </a:solidFill>
                  <a:effectLst>
                    <a:outerShdw blurRad="38100" dist="38100" dir="2700000" algn="tl">
                      <a:srgbClr val="FFFFFF"/>
                    </a:outerShdw>
                  </a:effectLst>
                </a:rPr>
                <a:t>Boo</a:t>
              </a:r>
            </a:p>
          </p:txBody>
        </p:sp>
      </p:grpSp>
      <p:sp>
        <p:nvSpPr>
          <p:cNvPr id="438335" name="Rectangle 63"/>
          <p:cNvSpPr>
            <a:spLocks noChangeArrowheads="1"/>
          </p:cNvSpPr>
          <p:nvPr/>
        </p:nvSpPr>
        <p:spPr bwMode="auto">
          <a:xfrm>
            <a:off x="9688513" y="-1085850"/>
            <a:ext cx="7472362" cy="3143262"/>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defTabSz="914400" fontAlgn="base">
              <a:spcBef>
                <a:spcPct val="0"/>
              </a:spcBef>
              <a:spcAft>
                <a:spcPct val="0"/>
              </a:spcAft>
            </a:pPr>
            <a:r>
              <a:rPr lang="en-US" altLang="en-US" sz="4400" b="1" dirty="0">
                <a:solidFill>
                  <a:srgbClr val="000000"/>
                </a:solidFill>
                <a:effectLst>
                  <a:outerShdw blurRad="38100" dist="38100" dir="2700000" algn="tl">
                    <a:srgbClr val="C0C0C0"/>
                  </a:outerShdw>
                </a:effectLst>
              </a:rPr>
              <a:t>What are the top </a:t>
            </a:r>
            <a:r>
              <a:rPr lang="en-US" altLang="en-US" sz="4400" b="1" dirty="0" smtClean="0">
                <a:solidFill>
                  <a:srgbClr val="000000"/>
                </a:solidFill>
                <a:effectLst>
                  <a:outerShdw blurRad="38100" dist="38100" dir="2700000" algn="tl">
                    <a:srgbClr val="C0C0C0"/>
                  </a:outerShdw>
                </a:effectLst>
              </a:rPr>
              <a:t>5 </a:t>
            </a:r>
            <a:r>
              <a:rPr lang="en-US" altLang="en-US" sz="4400" b="1" dirty="0">
                <a:solidFill>
                  <a:srgbClr val="000000"/>
                </a:solidFill>
                <a:effectLst>
                  <a:outerShdw blurRad="38100" dist="38100" dir="2700000" algn="tl">
                    <a:srgbClr val="C0C0C0"/>
                  </a:outerShdw>
                </a:effectLst>
              </a:rPr>
              <a:t>HR </a:t>
            </a:r>
            <a:r>
              <a:rPr lang="en-US" altLang="en-US" sz="4400" b="1" dirty="0" smtClean="0">
                <a:solidFill>
                  <a:srgbClr val="000000"/>
                </a:solidFill>
                <a:effectLst>
                  <a:outerShdw blurRad="38100" dist="38100" dir="2700000" algn="tl">
                    <a:srgbClr val="C0C0C0"/>
                  </a:outerShdw>
                </a:effectLst>
              </a:rPr>
              <a:t>priorities/trends identified for 2016</a:t>
            </a:r>
            <a:r>
              <a:rPr lang="en-US" altLang="en-US" sz="4400" b="1" dirty="0">
                <a:solidFill>
                  <a:srgbClr val="000000"/>
                </a:solidFill>
                <a:effectLst>
                  <a:outerShdw blurRad="38100" dist="38100" dir="2700000" algn="tl">
                    <a:srgbClr val="C0C0C0"/>
                  </a:outerShdw>
                </a:effectLst>
              </a:rPr>
              <a:t>?</a:t>
            </a: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4766668"/>
            <a:ext cx="952500" cy="267890"/>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057413"/>
            <a:ext cx="7472362" cy="3084899"/>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6600" b="1">
                <a:solidFill>
                  <a:srgbClr val="000000"/>
                </a:solidFill>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7754968"/>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13</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6" name="Rectangle 26"/>
          <p:cNvSpPr>
            <a:spLocks noChangeArrowheads="1"/>
          </p:cNvSpPr>
          <p:nvPr/>
        </p:nvSpPr>
        <p:spPr bwMode="auto">
          <a:xfrm>
            <a:off x="647704" y="1028424"/>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200" b="1" i="1" dirty="0">
                <a:latin typeface="Calibri" pitchFamily="34" charset="0"/>
              </a:rPr>
              <a:t>What’s the one compensation issue across your organization that keeps you up at night?</a:t>
            </a:r>
          </a:p>
        </p:txBody>
      </p:sp>
      <p:sp>
        <p:nvSpPr>
          <p:cNvPr id="7" name="TextBox 6"/>
          <p:cNvSpPr txBox="1"/>
          <p:nvPr/>
        </p:nvSpPr>
        <p:spPr>
          <a:xfrm>
            <a:off x="531632" y="1305421"/>
            <a:ext cx="8503389" cy="3447098"/>
          </a:xfrm>
          <a:prstGeom prst="rect">
            <a:avLst/>
          </a:prstGeom>
          <a:noFill/>
        </p:spPr>
        <p:txBody>
          <a:bodyPr wrap="square" rtlCol="0">
            <a:spAutoFit/>
          </a:bodyPr>
          <a:lstStyle/>
          <a:p>
            <a:pPr lvl="0" algn="just" defTabSz="914400" eaLnBrk="0" hangingPunct="0"/>
            <a:r>
              <a:rPr lang="en-US" sz="1200" dirty="0">
                <a:solidFill>
                  <a:prstClr val="black"/>
                </a:solidFill>
                <a:latin typeface="Calibri" pitchFamily="34" charset="0"/>
              </a:rPr>
              <a:t>Below is </a:t>
            </a:r>
            <a:r>
              <a:rPr lang="en-US" sz="1200" dirty="0" smtClean="0">
                <a:solidFill>
                  <a:prstClr val="black"/>
                </a:solidFill>
                <a:latin typeface="Calibri" pitchFamily="34" charset="0"/>
              </a:rPr>
              <a:t>a representative </a:t>
            </a:r>
            <a:r>
              <a:rPr lang="en-US" sz="1200" dirty="0">
                <a:solidFill>
                  <a:prstClr val="black"/>
                </a:solidFill>
                <a:latin typeface="Calibri" pitchFamily="34" charset="0"/>
              </a:rPr>
              <a:t>list of compensation issues indicated at participating companies:</a:t>
            </a:r>
          </a:p>
          <a:p>
            <a:pPr lvl="0" algn="just" defTabSz="914400" eaLnBrk="0" hangingPunct="0"/>
            <a:endParaRPr lang="en-US" sz="400" dirty="0">
              <a:solidFill>
                <a:srgbClr val="000066"/>
              </a:solidFill>
              <a:latin typeface="Calibri" pitchFamily="34" charset="0"/>
            </a:endParaRPr>
          </a:p>
          <a:p>
            <a:pPr marL="285750" lvl="0" indent="-285750" algn="just" defTabSz="914400" eaLnBrk="0" hangingPunct="0">
              <a:buFont typeface="Arial" panose="020B0604020202020204" pitchFamily="34" charset="0"/>
              <a:buChar char="•"/>
            </a:pPr>
            <a:r>
              <a:rPr lang="en-US" sz="1300" dirty="0" smtClean="0">
                <a:solidFill>
                  <a:prstClr val="black"/>
                </a:solidFill>
                <a:latin typeface="Calibri" pitchFamily="34" charset="0"/>
              </a:rPr>
              <a:t>Having competitive compensation for high-potentials</a:t>
            </a:r>
            <a:endParaRPr lang="en-US" sz="1300" dirty="0">
              <a:solidFill>
                <a:prstClr val="black"/>
              </a:solidFill>
              <a:latin typeface="Calibri" pitchFamily="34" charset="0"/>
            </a:endParaRP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smtClean="0">
                <a:solidFill>
                  <a:prstClr val="black"/>
                </a:solidFill>
                <a:latin typeface="Calibri" pitchFamily="34" charset="0"/>
              </a:rPr>
              <a:t>Re-calibrating compensation at the senior level due to right sizing</a:t>
            </a:r>
            <a:endParaRPr lang="en-US" sz="1300" dirty="0">
              <a:solidFill>
                <a:prstClr val="black"/>
              </a:solidFill>
              <a:latin typeface="Calibri" pitchFamily="34" charset="0"/>
            </a:endParaRP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Finding appropriate benchmarks that the board agrees </a:t>
            </a:r>
            <a:r>
              <a:rPr lang="en-US" sz="1300" dirty="0" smtClean="0">
                <a:solidFill>
                  <a:prstClr val="black"/>
                </a:solidFill>
                <a:latin typeface="Calibri" pitchFamily="34" charset="0"/>
              </a:rPr>
              <a:t>with</a:t>
            </a:r>
            <a:endParaRPr lang="en-US" sz="1300" dirty="0">
              <a:solidFill>
                <a:prstClr val="black"/>
              </a:solidFill>
              <a:latin typeface="Calibri" pitchFamily="34" charset="0"/>
            </a:endParaRP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Are our programs robust and deep enough to truly retain talent? </a:t>
            </a: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Base Salary increases - generally they address COLA (3%) and nothing else, such as increased costs of getting to and from work, parking, etc.</a:t>
            </a: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Education and involvement of board members not on the </a:t>
            </a:r>
            <a:r>
              <a:rPr lang="en-US" sz="1300" dirty="0" smtClean="0">
                <a:solidFill>
                  <a:prstClr val="black"/>
                </a:solidFill>
                <a:latin typeface="Calibri" pitchFamily="34" charset="0"/>
              </a:rPr>
              <a:t>Compensation Committee</a:t>
            </a:r>
            <a:endParaRPr lang="en-US" sz="1300" dirty="0">
              <a:solidFill>
                <a:prstClr val="black"/>
              </a:solidFill>
              <a:latin typeface="Calibri" pitchFamily="34" charset="0"/>
            </a:endParaRP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Aligning pay and performance for </a:t>
            </a:r>
            <a:r>
              <a:rPr lang="en-US" sz="1300" dirty="0" smtClean="0">
                <a:solidFill>
                  <a:prstClr val="black"/>
                </a:solidFill>
                <a:latin typeface="Calibri" pitchFamily="34" charset="0"/>
              </a:rPr>
              <a:t>executives (several mentions)</a:t>
            </a:r>
            <a:endParaRPr lang="en-US" sz="1300" dirty="0">
              <a:solidFill>
                <a:prstClr val="black"/>
              </a:solidFill>
              <a:latin typeface="Calibri" pitchFamily="34" charset="0"/>
            </a:endParaRP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Managing </a:t>
            </a:r>
            <a:r>
              <a:rPr lang="en-US" sz="1300" dirty="0" smtClean="0">
                <a:solidFill>
                  <a:prstClr val="black"/>
                </a:solidFill>
                <a:latin typeface="Calibri" pitchFamily="34" charset="0"/>
              </a:rPr>
              <a:t>pay </a:t>
            </a:r>
            <a:r>
              <a:rPr lang="en-US" sz="1300" dirty="0">
                <a:solidFill>
                  <a:prstClr val="black"/>
                </a:solidFill>
                <a:latin typeface="Calibri" pitchFamily="34" charset="0"/>
              </a:rPr>
              <a:t>expectations of valued, long term associates with 15+ years with the organization. </a:t>
            </a:r>
          </a:p>
          <a:p>
            <a:pPr lvl="0" algn="just" defTabSz="914400" eaLnBrk="0" hangingPunct="0"/>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dirty="0">
                <a:solidFill>
                  <a:prstClr val="black"/>
                </a:solidFill>
                <a:latin typeface="Calibri" pitchFamily="34" charset="0"/>
              </a:rPr>
              <a:t>Creation of a robust total rewards program for all </a:t>
            </a:r>
            <a:r>
              <a:rPr lang="en-US" sz="1300" dirty="0" smtClean="0">
                <a:solidFill>
                  <a:prstClr val="black"/>
                </a:solidFill>
                <a:latin typeface="Calibri" pitchFamily="34" charset="0"/>
              </a:rPr>
              <a:t>employees</a:t>
            </a:r>
          </a:p>
          <a:p>
            <a:pPr marL="285750" lvl="0" indent="-285750" algn="just" defTabSz="914400" eaLnBrk="0" hangingPunct="0">
              <a:buFont typeface="Arial" panose="020B0604020202020204" pitchFamily="34" charset="0"/>
              <a:buChar char="•"/>
            </a:pPr>
            <a:endParaRPr lang="en-US" sz="400" dirty="0">
              <a:solidFill>
                <a:prstClr val="black"/>
              </a:solidFill>
              <a:latin typeface="Calibri" pitchFamily="34" charset="0"/>
            </a:endParaRPr>
          </a:p>
          <a:p>
            <a:pPr marL="285750" lvl="0" indent="-285750" algn="just" defTabSz="914400" eaLnBrk="0" hangingPunct="0">
              <a:buFont typeface="Arial" panose="020B0604020202020204" pitchFamily="34" charset="0"/>
              <a:buChar char="•"/>
            </a:pPr>
            <a:r>
              <a:rPr lang="en-US" sz="1300" b="1" u="sng" dirty="0" smtClean="0">
                <a:solidFill>
                  <a:prstClr val="black"/>
                </a:solidFill>
                <a:latin typeface="Calibri" pitchFamily="34" charset="0"/>
              </a:rPr>
              <a:t>I </a:t>
            </a:r>
            <a:r>
              <a:rPr lang="en-US" sz="1300" b="1" u="sng" dirty="0">
                <a:solidFill>
                  <a:prstClr val="black"/>
                </a:solidFill>
                <a:latin typeface="Calibri" pitchFamily="34" charset="0"/>
              </a:rPr>
              <a:t>usually sleep </a:t>
            </a:r>
            <a:r>
              <a:rPr lang="en-US" sz="1300" b="1" u="sng" dirty="0" smtClean="0">
                <a:solidFill>
                  <a:prstClr val="black"/>
                </a:solidFill>
                <a:latin typeface="Calibri" pitchFamily="34" charset="0"/>
              </a:rPr>
              <a:t>well, </a:t>
            </a:r>
            <a:r>
              <a:rPr lang="en-US" sz="1300" b="1" u="sng" dirty="0">
                <a:solidFill>
                  <a:prstClr val="black"/>
                </a:solidFill>
                <a:latin typeface="Calibri" pitchFamily="34" charset="0"/>
              </a:rPr>
              <a:t>however</a:t>
            </a:r>
            <a:r>
              <a:rPr lang="en-US" sz="1300" dirty="0">
                <a:solidFill>
                  <a:prstClr val="black"/>
                </a:solidFill>
                <a:latin typeface="Calibri" pitchFamily="34" charset="0"/>
              </a:rPr>
              <a:t>, I would say that metrics that matter are a hot topic.  Are we measuring the right things relative to our peers and competitors?</a:t>
            </a:r>
          </a:p>
          <a:p>
            <a:pPr marL="285750" lvl="0" indent="-285750" algn="just" defTabSz="914400" eaLnBrk="0" hangingPunct="0">
              <a:buFont typeface="Arial" panose="020B0604020202020204" pitchFamily="34" charset="0"/>
              <a:buChar char="•"/>
            </a:pPr>
            <a:endParaRPr lang="en-US" sz="1000" dirty="0">
              <a:solidFill>
                <a:prstClr val="black"/>
              </a:solidFill>
              <a:latin typeface="Calibri" pitchFamily="34" charset="0"/>
            </a:endParaRPr>
          </a:p>
        </p:txBody>
      </p:sp>
    </p:spTree>
    <p:extLst>
      <p:ext uri="{BB962C8B-B14F-4D97-AF65-F5344CB8AC3E}">
        <p14:creationId xmlns:p14="http://schemas.microsoft.com/office/powerpoint/2010/main" val="2597785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1540408"/>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dirty="0" smtClean="0">
                <a:solidFill>
                  <a:schemeClr val="bg1">
                    <a:lumMod val="50000"/>
                  </a:schemeClr>
                </a:solidFill>
              </a:rPr>
              <a:t>HR Forum Survey Results</a:t>
            </a:r>
          </a:p>
          <a:p>
            <a:pPr marL="514350" indent="-514350">
              <a:buFont typeface="+mj-lt"/>
              <a:buAutoNum type="romanUcPeriod"/>
            </a:pPr>
            <a:r>
              <a:rPr lang="en-US" sz="2000" b="1" dirty="0" smtClean="0"/>
              <a:t>Legislative Items on the Way and Key Developments</a:t>
            </a:r>
          </a:p>
          <a:p>
            <a:pPr marL="514350" indent="-514350">
              <a:buFont typeface="+mj-lt"/>
              <a:buAutoNum type="romanUcPeriod"/>
            </a:pPr>
            <a:r>
              <a:rPr lang="en-US" sz="2000" dirty="0" smtClean="0"/>
              <a:t>Hot Topics in Compensation and the Board Room</a:t>
            </a:r>
          </a:p>
          <a:p>
            <a:pPr marL="514350" indent="-514350">
              <a:buFont typeface="+mj-lt"/>
              <a:buAutoNum type="romanUcPeriod"/>
            </a:pPr>
            <a:r>
              <a:rPr lang="en-US" sz="2000" dirty="0" smtClean="0"/>
              <a:t>Key REIT Executive Compensation Trends</a:t>
            </a:r>
          </a:p>
          <a:p>
            <a:pPr marL="514350" indent="-514350">
              <a:buFont typeface="+mj-lt"/>
              <a:buAutoNum type="romanUcPeriod"/>
            </a:pPr>
            <a:r>
              <a:rPr lang="en-US" sz="2000" dirty="0" smtClean="0"/>
              <a:t>Hot Topics for HR in 2016</a:t>
            </a:r>
          </a:p>
          <a:p>
            <a:pPr marL="514350" indent="-514350">
              <a:buFont typeface="+mj-lt"/>
              <a:buAutoNum type="romanUcPeriod"/>
            </a:pPr>
            <a:r>
              <a:rPr lang="en-US" sz="2000"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14</a:t>
            </a:fld>
            <a:endParaRPr lang="en-US" dirty="0"/>
          </a:p>
        </p:txBody>
      </p:sp>
    </p:spTree>
    <p:extLst>
      <p:ext uri="{BB962C8B-B14F-4D97-AF65-F5344CB8AC3E}">
        <p14:creationId xmlns:p14="http://schemas.microsoft.com/office/powerpoint/2010/main" val="2381697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26001" y="900114"/>
            <a:ext cx="4038600" cy="2377440"/>
          </a:xfrm>
          <a:prstGeom prst="rect">
            <a:avLst/>
          </a:prstGeom>
          <a:solidFill>
            <a:schemeClr val="accent3">
              <a:lumMod val="20000"/>
              <a:lumOff val="80000"/>
            </a:schemeClr>
          </a:solidFill>
          <a:ln>
            <a:solidFill>
              <a:srgbClr val="129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2"/>
          </p:nvPr>
        </p:nvSpPr>
        <p:spPr>
          <a:xfrm>
            <a:off x="4826000" y="900113"/>
            <a:ext cx="4038600" cy="1554480"/>
          </a:xfrm>
        </p:spPr>
        <p:txBody>
          <a:bodyPr/>
          <a:lstStyle/>
          <a:p>
            <a:pPr lvl="0"/>
            <a:r>
              <a:rPr lang="en-US" altLang="en-US" sz="1700" b="1" dirty="0" smtClean="0">
                <a:cs typeface="Arial" charset="0"/>
              </a:rPr>
              <a:t>On Deck:</a:t>
            </a:r>
          </a:p>
          <a:p>
            <a:pPr lvl="1"/>
            <a:r>
              <a:rPr lang="en-US" altLang="en-US" sz="1400" dirty="0" smtClean="0">
                <a:cs typeface="Arial" charset="0"/>
              </a:rPr>
              <a:t>Pay Ratio Disclosure</a:t>
            </a:r>
          </a:p>
          <a:p>
            <a:pPr lvl="2"/>
            <a:r>
              <a:rPr lang="en-US" altLang="en-US" sz="1300" dirty="0" smtClean="0">
                <a:cs typeface="Arial" charset="0"/>
              </a:rPr>
              <a:t>Final SEC Rule August 2015/Effective 2018 Proxy</a:t>
            </a:r>
          </a:p>
          <a:p>
            <a:pPr lvl="1"/>
            <a:r>
              <a:rPr lang="en-US" altLang="en-US" sz="1400" dirty="0" smtClean="0">
                <a:cs typeface="Arial" charset="0"/>
              </a:rPr>
              <a:t>Policy on Recovery of Erroneously Awarded Compensation (</a:t>
            </a:r>
            <a:r>
              <a:rPr lang="en-US" altLang="en-US" sz="1400" dirty="0" err="1" smtClean="0">
                <a:cs typeface="Arial" charset="0"/>
              </a:rPr>
              <a:t>Clawbacks</a:t>
            </a:r>
            <a:r>
              <a:rPr lang="en-US" altLang="en-US" sz="1400" dirty="0" smtClean="0">
                <a:cs typeface="Arial" charset="0"/>
              </a:rPr>
              <a:t>)</a:t>
            </a:r>
          </a:p>
          <a:p>
            <a:pPr lvl="2"/>
            <a:r>
              <a:rPr lang="en-US" altLang="en-US" sz="1000" dirty="0" smtClean="0">
                <a:cs typeface="Arial" charset="0"/>
              </a:rPr>
              <a:t>No new developments from last year</a:t>
            </a:r>
          </a:p>
          <a:p>
            <a:pPr lvl="1"/>
            <a:r>
              <a:rPr lang="en-US" altLang="en-US" sz="1400" dirty="0" smtClean="0">
                <a:cs typeface="Arial" charset="0"/>
              </a:rPr>
              <a:t>Disclosure of Pay Versus Performance</a:t>
            </a:r>
          </a:p>
          <a:p>
            <a:pPr lvl="2"/>
            <a:r>
              <a:rPr lang="en-US" altLang="en-US" sz="1000" dirty="0" smtClean="0">
                <a:cs typeface="Arial" charset="0"/>
              </a:rPr>
              <a:t>No new developments from last year</a:t>
            </a:r>
          </a:p>
        </p:txBody>
      </p:sp>
      <p:sp>
        <p:nvSpPr>
          <p:cNvPr id="3" name="Content Placeholder 2"/>
          <p:cNvSpPr>
            <a:spLocks noGrp="1"/>
          </p:cNvSpPr>
          <p:nvPr>
            <p:ph sz="half" idx="1"/>
          </p:nvPr>
        </p:nvSpPr>
        <p:spPr>
          <a:xfrm>
            <a:off x="531628" y="900115"/>
            <a:ext cx="4141972" cy="2545556"/>
          </a:xfrm>
        </p:spPr>
        <p:txBody>
          <a:bodyPr/>
          <a:lstStyle/>
          <a:p>
            <a:r>
              <a:rPr lang="en-US" sz="1700" b="1" dirty="0" smtClean="0"/>
              <a:t>Effective Now:</a:t>
            </a:r>
          </a:p>
          <a:p>
            <a:pPr lvl="1" fontAlgn="base"/>
            <a:r>
              <a:rPr lang="en-US" sz="1400" dirty="0"/>
              <a:t>Say on </a:t>
            </a:r>
            <a:r>
              <a:rPr lang="en-US" sz="1400" dirty="0" smtClean="0"/>
              <a:t>Pay/Say </a:t>
            </a:r>
            <a:r>
              <a:rPr lang="en-US" sz="1400" dirty="0"/>
              <a:t>on Frequency</a:t>
            </a:r>
          </a:p>
          <a:p>
            <a:pPr lvl="1" fontAlgn="base"/>
            <a:r>
              <a:rPr lang="en-US" sz="1400" dirty="0"/>
              <a:t>Shareholder Approval of Golden Parachute Compensation</a:t>
            </a:r>
          </a:p>
          <a:p>
            <a:pPr lvl="1" fontAlgn="base"/>
            <a:r>
              <a:rPr lang="en-US" sz="1400" dirty="0"/>
              <a:t>Disclosure Regarding Chairman &amp; CEO Structures</a:t>
            </a:r>
          </a:p>
          <a:p>
            <a:pPr lvl="1" fontAlgn="base"/>
            <a:r>
              <a:rPr lang="en-US" sz="1400" dirty="0"/>
              <a:t>Elimination of Discretionary Voting by Brokers on Executive Compensation Proposals</a:t>
            </a:r>
          </a:p>
          <a:p>
            <a:pPr lvl="1" fontAlgn="base"/>
            <a:r>
              <a:rPr lang="en-US" sz="1400" dirty="0"/>
              <a:t>Whistleblower</a:t>
            </a:r>
          </a:p>
          <a:p>
            <a:pPr lvl="1" fontAlgn="base"/>
            <a:r>
              <a:rPr lang="en-US" sz="1400" dirty="0"/>
              <a:t>Compensation Committee Member Independence</a:t>
            </a:r>
          </a:p>
          <a:p>
            <a:pPr lvl="1" fontAlgn="base"/>
            <a:r>
              <a:rPr lang="en-US" sz="1400" dirty="0"/>
              <a:t>Independence of Compensation Consultant, Legal Counsel, and Other </a:t>
            </a:r>
            <a:r>
              <a:rPr lang="en-US" sz="1400" dirty="0" smtClean="0"/>
              <a:t>Advisers</a:t>
            </a:r>
            <a:endParaRPr lang="en-US" sz="14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dirty="0"/>
          </a:p>
        </p:txBody>
      </p:sp>
      <p:sp>
        <p:nvSpPr>
          <p:cNvPr id="2" name="Title 1"/>
          <p:cNvSpPr>
            <a:spLocks noGrp="1"/>
          </p:cNvSpPr>
          <p:nvPr>
            <p:ph type="title"/>
          </p:nvPr>
        </p:nvSpPr>
        <p:spPr/>
        <p:txBody>
          <a:bodyPr/>
          <a:lstStyle/>
          <a:p>
            <a:r>
              <a:rPr lang="en-US" sz="3400" dirty="0" smtClean="0"/>
              <a:t>While you’re still awake…key legislative items</a:t>
            </a:r>
            <a:endParaRPr lang="en-US" sz="3400" dirty="0"/>
          </a:p>
        </p:txBody>
      </p:sp>
    </p:spTree>
    <p:extLst>
      <p:ext uri="{BB962C8B-B14F-4D97-AF65-F5344CB8AC3E}">
        <p14:creationId xmlns:p14="http://schemas.microsoft.com/office/powerpoint/2010/main" val="3511769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16</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CEO Pay Ratio Disclosure</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153561"/>
            <a:ext cx="8229600" cy="3035658"/>
          </a:xfrm>
        </p:spPr>
        <p:txBody>
          <a:bodyPr/>
          <a:lstStyle/>
          <a:p>
            <a:r>
              <a:rPr lang="en-US" sz="1600" dirty="0" smtClean="0"/>
              <a:t>Potential unintended consequences:</a:t>
            </a:r>
          </a:p>
          <a:p>
            <a:pPr marL="625475" indent="-285750">
              <a:buFont typeface="Calibri" panose="020F0502020204030204" pitchFamily="34" charset="0"/>
              <a:buChar char="‒"/>
            </a:pPr>
            <a:r>
              <a:rPr lang="en-US" sz="1600" dirty="0" smtClean="0"/>
              <a:t>The disclosure could possibly have the opposite desired effect similar to when CEO compensation started to increase drastically once all CEOs could actually see each other’s compensation packages</a:t>
            </a:r>
          </a:p>
          <a:p>
            <a:pPr marL="1025525" lvl="1">
              <a:buFont typeface="Calibri" panose="020F0502020204030204" pitchFamily="34" charset="0"/>
              <a:buChar char="‒"/>
            </a:pPr>
            <a:r>
              <a:rPr lang="en-US" sz="1400" i="1" dirty="0" smtClean="0"/>
              <a:t>“How come my ratio is 78:1 when my peers are at 122:1?”</a:t>
            </a:r>
          </a:p>
          <a:p>
            <a:pPr marL="739775" lvl="1" indent="0">
              <a:buNone/>
            </a:pPr>
            <a:endParaRPr lang="en-US" sz="1200" dirty="0" smtClean="0"/>
          </a:p>
          <a:p>
            <a:pPr marL="625475" indent="-285750">
              <a:buFont typeface="Calibri" panose="020F0502020204030204" pitchFamily="34" charset="0"/>
              <a:buChar char="‒"/>
            </a:pPr>
            <a:r>
              <a:rPr lang="en-US" sz="1600" dirty="0" smtClean="0"/>
              <a:t>What about impact on employees that are paid less than the median?</a:t>
            </a:r>
            <a:endParaRPr lang="en-US" sz="1600" dirty="0" smtClean="0">
              <a:solidFill>
                <a:srgbClr val="FF0000"/>
              </a:solidFill>
            </a:endParaRPr>
          </a:p>
          <a:p>
            <a:pPr lvl="0" defTabSz="914400">
              <a:spcBef>
                <a:spcPts val="3800"/>
              </a:spcBef>
              <a:buFont typeface="Arial" panose="020B0604020202020204" pitchFamily="34" charset="0"/>
              <a:buChar char="•"/>
              <a:defRPr/>
            </a:pPr>
            <a:r>
              <a:rPr lang="en-US" sz="1800" dirty="0">
                <a:solidFill>
                  <a:sysClr val="windowText" lastClr="000000"/>
                </a:solidFill>
              </a:rPr>
              <a:t>Audience Question…</a:t>
            </a:r>
          </a:p>
          <a:p>
            <a:pPr lvl="1" defTabSz="914400">
              <a:lnSpc>
                <a:spcPts val="2400"/>
              </a:lnSpc>
              <a:spcBef>
                <a:spcPts val="1800"/>
              </a:spcBef>
              <a:buFont typeface="Courier New" panose="02070309020205020404" pitchFamily="49" charset="0"/>
              <a:buChar char="­"/>
              <a:defRPr/>
            </a:pPr>
            <a:r>
              <a:rPr lang="en-US" sz="1800" i="1" dirty="0" smtClean="0">
                <a:solidFill>
                  <a:srgbClr val="129166"/>
                </a:solidFill>
              </a:rPr>
              <a:t>How many of you that are public companies have already calculated this ratio?</a:t>
            </a:r>
            <a:endParaRPr lang="en-US" sz="1800" i="1" dirty="0">
              <a:solidFill>
                <a:srgbClr val="129166"/>
              </a:solidFill>
            </a:endParaRPr>
          </a:p>
          <a:p>
            <a:endParaRPr lang="en-US" sz="1600" dirty="0" smtClean="0">
              <a:solidFill>
                <a:srgbClr val="FF0000"/>
              </a:solidFill>
            </a:endParaRPr>
          </a:p>
        </p:txBody>
      </p:sp>
    </p:spTree>
    <p:extLst>
      <p:ext uri="{BB962C8B-B14F-4D97-AF65-F5344CB8AC3E}">
        <p14:creationId xmlns:p14="http://schemas.microsoft.com/office/powerpoint/2010/main" val="265427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5" end="5"/>
                                            </p:txEl>
                                          </p:spTgt>
                                        </p:tgtEl>
                                        <p:attrNameLst>
                                          <p:attrName>style.visibility</p:attrName>
                                        </p:attrNameLst>
                                      </p:cBhvr>
                                      <p:to>
                                        <p:strVal val="visible"/>
                                      </p:to>
                                    </p:set>
                                    <p:animEffect transition="in" filter="wipe(left)">
                                      <p:cBhvr>
                                        <p:cTn id="12" dur="500"/>
                                        <p:tgtEl>
                                          <p:spTgt spid="19">
                                            <p:txEl>
                                              <p:pRg st="5" end="5"/>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animEffect transition="in" filter="wipe(left)">
                                      <p:cBhvr>
                                        <p:cTn id="15"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1933828"/>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dirty="0" smtClean="0">
                <a:solidFill>
                  <a:schemeClr val="bg1">
                    <a:lumMod val="50000"/>
                  </a:schemeClr>
                </a:solidFill>
              </a:rPr>
              <a:t>HR Forum Survey Results</a:t>
            </a:r>
          </a:p>
          <a:p>
            <a:pPr marL="514350" indent="-514350">
              <a:buFont typeface="+mj-lt"/>
              <a:buAutoNum type="romanUcPeriod"/>
            </a:pPr>
            <a:r>
              <a:rPr lang="en-US" sz="2000" dirty="0" smtClean="0">
                <a:solidFill>
                  <a:schemeClr val="bg1">
                    <a:lumMod val="50000"/>
                  </a:schemeClr>
                </a:solidFill>
              </a:rPr>
              <a:t>Legislative Items on the Way and Key Developments</a:t>
            </a:r>
          </a:p>
          <a:p>
            <a:pPr marL="514350" indent="-514350">
              <a:buFont typeface="+mj-lt"/>
              <a:buAutoNum type="romanUcPeriod"/>
            </a:pPr>
            <a:r>
              <a:rPr lang="en-US" sz="2000" b="1" dirty="0" smtClean="0"/>
              <a:t>Hot Topics in Compensation and the Board Room</a:t>
            </a:r>
          </a:p>
          <a:p>
            <a:pPr marL="514350" indent="-514350">
              <a:buFont typeface="+mj-lt"/>
              <a:buAutoNum type="romanUcPeriod"/>
            </a:pPr>
            <a:r>
              <a:rPr lang="en-US" sz="2000" dirty="0" smtClean="0"/>
              <a:t>Key REIT Executive Compensation Trends</a:t>
            </a:r>
          </a:p>
          <a:p>
            <a:pPr marL="514350" indent="-514350">
              <a:buFont typeface="+mj-lt"/>
              <a:buAutoNum type="romanUcPeriod"/>
            </a:pPr>
            <a:r>
              <a:rPr lang="en-US" sz="2000" dirty="0" smtClean="0"/>
              <a:t>Hot Topics for HR in 2016</a:t>
            </a:r>
          </a:p>
          <a:p>
            <a:pPr marL="514350" indent="-514350">
              <a:buFont typeface="+mj-lt"/>
              <a:buAutoNum type="romanUcPeriod"/>
            </a:pPr>
            <a:r>
              <a:rPr lang="en-US" sz="2000"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17</a:t>
            </a:fld>
            <a:endParaRPr lang="en-US" dirty="0"/>
          </a:p>
        </p:txBody>
      </p:sp>
    </p:spTree>
    <p:extLst>
      <p:ext uri="{BB962C8B-B14F-4D97-AF65-F5344CB8AC3E}">
        <p14:creationId xmlns:p14="http://schemas.microsoft.com/office/powerpoint/2010/main" val="2323179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18</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Hot Topics in Compensation and in the Board Room</a:t>
            </a:r>
            <a:endParaRPr lang="en-US" sz="3600" dirty="0"/>
          </a:p>
        </p:txBody>
      </p:sp>
      <p:sp>
        <p:nvSpPr>
          <p:cNvPr id="6" name="Content Placeholder 2"/>
          <p:cNvSpPr txBox="1">
            <a:spLocks/>
          </p:cNvSpPr>
          <p:nvPr/>
        </p:nvSpPr>
        <p:spPr>
          <a:xfrm>
            <a:off x="510353" y="1844732"/>
            <a:ext cx="4231758" cy="1408267"/>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Recent performance much stronger or weaker (vs. prior years) and impact on goal setting</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Do we have the right incentives to retain talent?</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Challenges in attracting and retaining talent</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Motivational issues due to poor relationship between pay and performance</a:t>
            </a:r>
          </a:p>
        </p:txBody>
      </p:sp>
      <p:grpSp>
        <p:nvGrpSpPr>
          <p:cNvPr id="8" name="Group 7"/>
          <p:cNvGrpSpPr/>
          <p:nvPr/>
        </p:nvGrpSpPr>
        <p:grpSpPr>
          <a:xfrm>
            <a:off x="647700" y="1337206"/>
            <a:ext cx="8232444" cy="369332"/>
            <a:chOff x="247936" y="1823194"/>
            <a:chExt cx="8632208" cy="698808"/>
          </a:xfrm>
        </p:grpSpPr>
        <p:sp>
          <p:nvSpPr>
            <p:cNvPr id="9" name="Rounded Rectangle 8"/>
            <p:cNvSpPr/>
            <p:nvPr/>
          </p:nvSpPr>
          <p:spPr>
            <a:xfrm>
              <a:off x="247936" y="1935480"/>
              <a:ext cx="8632208" cy="502920"/>
            </a:xfrm>
            <a:prstGeom prst="roundRect">
              <a:avLst/>
            </a:prstGeom>
            <a:solidFill>
              <a:schemeClr val="accent3">
                <a:lumMod val="20000"/>
                <a:lumOff val="80000"/>
              </a:schemeClr>
            </a:solidFill>
            <a:ln w="25400" cap="flat" cmpd="sng" algn="ctr">
              <a:solidFill>
                <a:srgbClr val="1291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 name="TextBox 9"/>
            <p:cNvSpPr txBox="1"/>
            <p:nvPr/>
          </p:nvSpPr>
          <p:spPr>
            <a:xfrm>
              <a:off x="247936" y="1823194"/>
              <a:ext cx="8632208" cy="698808"/>
            </a:xfrm>
            <a:prstGeom prst="rect">
              <a:avLst/>
            </a:prstGeom>
            <a:noFill/>
            <a:ln>
              <a:noFill/>
            </a:ln>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smtClean="0">
                  <a:ln>
                    <a:noFill/>
                  </a:ln>
                  <a:solidFill>
                    <a:srgbClr val="129166"/>
                  </a:solidFill>
                  <a:effectLst/>
                  <a:uLnTx/>
                  <a:uFillTx/>
                </a:rPr>
                <a:t>What general topics are frequently impacting compensation?</a:t>
              </a:r>
            </a:p>
          </p:txBody>
        </p:sp>
      </p:grpSp>
      <p:sp>
        <p:nvSpPr>
          <p:cNvPr id="11" name="Content Placeholder 2"/>
          <p:cNvSpPr txBox="1">
            <a:spLocks/>
          </p:cNvSpPr>
          <p:nvPr/>
        </p:nvSpPr>
        <p:spPr>
          <a:xfrm>
            <a:off x="4742115" y="1426175"/>
            <a:ext cx="4327461" cy="1408267"/>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5288" marR="0" lvl="0" indent="-285750" algn="l" defTabSz="914400" rtl="0" eaLnBrk="1" fontAlgn="auto" latinLnBrk="0" hangingPunct="1">
              <a:spcBef>
                <a:spcPts val="1800"/>
              </a:spcBef>
              <a:spcAft>
                <a:spcPts val="0"/>
              </a:spcAft>
              <a:buClrTx/>
              <a:buSzTx/>
              <a:tabLst/>
              <a:defRPr/>
            </a:pP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Difficult to explain and understand undefined pay programs</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Confusion over how compensation is determined</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Perception that competitors offer more lucrative or different forms of pay</a:t>
            </a:r>
          </a:p>
          <a:p>
            <a:pPr marL="573088" marR="0" lvl="0" indent="-463550" algn="l" defTabSz="914400" rtl="0" eaLnBrk="1" fontAlgn="auto" latinLnBrk="0" hangingPunct="1">
              <a:spcBef>
                <a:spcPts val="1800"/>
              </a:spcBef>
              <a:spcAft>
                <a:spcPts val="0"/>
              </a:spcAft>
              <a:buClrTx/>
              <a:buSzTx/>
              <a:tabLst/>
              <a:defRPr/>
            </a:pP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Concern that incentive plans are outdated vis-à-vis market norms</a:t>
            </a:r>
          </a:p>
        </p:txBody>
      </p:sp>
    </p:spTree>
    <p:extLst>
      <p:ext uri="{BB962C8B-B14F-4D97-AF65-F5344CB8AC3E}">
        <p14:creationId xmlns:p14="http://schemas.microsoft.com/office/powerpoint/2010/main" val="33368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500"/>
                                        <p:tgtEl>
                                          <p:spTgt spid="11">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5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fade">
                                      <p:cBhvr>
                                        <p:cTn id="36" dur="500"/>
                                        <p:tgtEl>
                                          <p:spTgt spid="11">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1</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dirty="0" smtClean="0"/>
              <a:t>Welcome!</a:t>
            </a:r>
            <a:endParaRPr lang="en-US" dirty="0"/>
          </a:p>
        </p:txBody>
      </p:sp>
      <p:sp>
        <p:nvSpPr>
          <p:cNvPr id="6" name="Content Placeholder 2"/>
          <p:cNvSpPr>
            <a:spLocks noGrp="1"/>
          </p:cNvSpPr>
          <p:nvPr>
            <p:ph idx="1"/>
          </p:nvPr>
        </p:nvSpPr>
        <p:spPr>
          <a:xfrm>
            <a:off x="647700" y="1200151"/>
            <a:ext cx="8229600" cy="3394472"/>
          </a:xfrm>
          <a:prstGeom prst="rect">
            <a:avLst/>
          </a:prstGeom>
        </p:spPr>
        <p:txBody>
          <a:bodyPr/>
          <a:lstStyle/>
          <a:p>
            <a:r>
              <a:rPr lang="en-US" dirty="0" smtClean="0"/>
              <a:t>30 seconds on FPL Associates…</a:t>
            </a:r>
          </a:p>
          <a:p>
            <a:pPr lvl="1"/>
            <a:r>
              <a:rPr lang="en-US" dirty="0" smtClean="0"/>
              <a:t>Market </a:t>
            </a:r>
            <a:r>
              <a:rPr lang="en-US" dirty="0"/>
              <a:t>leader in compensation consulting</a:t>
            </a:r>
          </a:p>
          <a:p>
            <a:pPr lvl="1"/>
            <a:r>
              <a:rPr lang="en-US" dirty="0"/>
              <a:t>Diverse clientele across real estate</a:t>
            </a:r>
          </a:p>
          <a:p>
            <a:pPr lvl="1"/>
            <a:r>
              <a:rPr lang="en-US" dirty="0"/>
              <a:t>150 projects/conduct </a:t>
            </a:r>
            <a:r>
              <a:rPr lang="en-US" dirty="0" smtClean="0"/>
              <a:t>~20 surveys </a:t>
            </a:r>
            <a:r>
              <a:rPr lang="en-US" dirty="0"/>
              <a:t>(including NAREIT® Compensation</a:t>
            </a:r>
            <a:r>
              <a:rPr lang="en-US" dirty="0" smtClean="0"/>
              <a:t>!)</a:t>
            </a:r>
          </a:p>
          <a:p>
            <a:pPr marL="457200" lvl="1" indent="0">
              <a:buNone/>
            </a:pPr>
            <a:endParaRPr lang="en-US" dirty="0"/>
          </a:p>
        </p:txBody>
      </p:sp>
    </p:spTree>
    <p:extLst>
      <p:ext uri="{BB962C8B-B14F-4D97-AF65-F5344CB8AC3E}">
        <p14:creationId xmlns:p14="http://schemas.microsoft.com/office/powerpoint/2010/main" val="1424523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19</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a:t>Hot Topics in Compensation and in the Board Room</a:t>
            </a:r>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grpSp>
        <p:nvGrpSpPr>
          <p:cNvPr id="6" name="Group 5"/>
          <p:cNvGrpSpPr>
            <a:grpSpLocks noChangeAspect="1"/>
          </p:cNvGrpSpPr>
          <p:nvPr/>
        </p:nvGrpSpPr>
        <p:grpSpPr>
          <a:xfrm>
            <a:off x="1937284" y="1616117"/>
            <a:ext cx="2070385" cy="1289614"/>
            <a:chOff x="1029876" y="1838044"/>
            <a:chExt cx="3343148" cy="2028944"/>
          </a:xfrm>
        </p:grpSpPr>
        <p:sp>
          <p:nvSpPr>
            <p:cNvPr id="7" name="Rectangle 6"/>
            <p:cNvSpPr/>
            <p:nvPr/>
          </p:nvSpPr>
          <p:spPr>
            <a:xfrm>
              <a:off x="2107405" y="1838044"/>
              <a:ext cx="2265619" cy="1781456"/>
            </a:xfrm>
            <a:prstGeom prst="rect">
              <a:avLst/>
            </a:prstGeom>
            <a:blipFill>
              <a:blip r:embed="rId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1029876" y="2639103"/>
              <a:ext cx="1593908" cy="1227885"/>
            </a:xfrm>
            <a:custGeom>
              <a:avLst/>
              <a:gdLst>
                <a:gd name="connsiteX0" fmla="*/ 0 w 1227885"/>
                <a:gd name="connsiteY0" fmla="*/ 0 h 1227885"/>
                <a:gd name="connsiteX1" fmla="*/ 1227885 w 1227885"/>
                <a:gd name="connsiteY1" fmla="*/ 0 h 1227885"/>
                <a:gd name="connsiteX2" fmla="*/ 1227885 w 1227885"/>
                <a:gd name="connsiteY2" fmla="*/ 1227885 h 1227885"/>
                <a:gd name="connsiteX3" fmla="*/ 0 w 1227885"/>
                <a:gd name="connsiteY3" fmla="*/ 1227885 h 1227885"/>
                <a:gd name="connsiteX4" fmla="*/ 0 w 1227885"/>
                <a:gd name="connsiteY4" fmla="*/ 0 h 122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85" h="1227885">
                  <a:moveTo>
                    <a:pt x="0" y="0"/>
                  </a:moveTo>
                  <a:lnTo>
                    <a:pt x="1227885" y="0"/>
                  </a:lnTo>
                  <a:lnTo>
                    <a:pt x="1227885" y="1227885"/>
                  </a:lnTo>
                  <a:lnTo>
                    <a:pt x="0" y="1227885"/>
                  </a:lnTo>
                  <a:lnTo>
                    <a:pt x="0" y="0"/>
                  </a:lnTo>
                  <a:close/>
                </a:path>
              </a:pathLst>
            </a:custGeom>
            <a:solidFill>
              <a:srgbClr val="1291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300" b="1" kern="1200" dirty="0" smtClean="0">
                  <a:latin typeface="Franklin Gothic Book" pitchFamily="34" charset="0"/>
                </a:rPr>
                <a:t>Internal vs. External </a:t>
              </a:r>
              <a:endParaRPr lang="en-US" sz="1300" b="1" kern="1200" dirty="0">
                <a:latin typeface="Franklin Gothic Book" pitchFamily="34" charset="0"/>
              </a:endParaRPr>
            </a:p>
          </p:txBody>
        </p:sp>
      </p:grpSp>
      <p:grpSp>
        <p:nvGrpSpPr>
          <p:cNvPr id="10" name="Group 9"/>
          <p:cNvGrpSpPr>
            <a:grpSpLocks noChangeAspect="1"/>
          </p:cNvGrpSpPr>
          <p:nvPr/>
        </p:nvGrpSpPr>
        <p:grpSpPr>
          <a:xfrm>
            <a:off x="5338548" y="1616117"/>
            <a:ext cx="2160766" cy="1289614"/>
            <a:chOff x="4391530" y="1838044"/>
            <a:chExt cx="3489088" cy="2028944"/>
          </a:xfrm>
        </p:grpSpPr>
        <p:sp>
          <p:nvSpPr>
            <p:cNvPr id="11" name="Rectangle 10"/>
            <p:cNvSpPr/>
            <p:nvPr/>
          </p:nvSpPr>
          <p:spPr>
            <a:xfrm>
              <a:off x="5614999" y="1838044"/>
              <a:ext cx="2265619" cy="1905548"/>
            </a:xfrm>
            <a:prstGeom prst="rect">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4391530" y="2639103"/>
              <a:ext cx="1593908" cy="1227885"/>
            </a:xfrm>
            <a:custGeom>
              <a:avLst/>
              <a:gdLst>
                <a:gd name="connsiteX0" fmla="*/ 0 w 1227885"/>
                <a:gd name="connsiteY0" fmla="*/ 0 h 1227885"/>
                <a:gd name="connsiteX1" fmla="*/ 1227885 w 1227885"/>
                <a:gd name="connsiteY1" fmla="*/ 0 h 1227885"/>
                <a:gd name="connsiteX2" fmla="*/ 1227885 w 1227885"/>
                <a:gd name="connsiteY2" fmla="*/ 1227885 h 1227885"/>
                <a:gd name="connsiteX3" fmla="*/ 0 w 1227885"/>
                <a:gd name="connsiteY3" fmla="*/ 1227885 h 1227885"/>
                <a:gd name="connsiteX4" fmla="*/ 0 w 1227885"/>
                <a:gd name="connsiteY4" fmla="*/ 0 h 122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85" h="1227885">
                  <a:moveTo>
                    <a:pt x="0" y="0"/>
                  </a:moveTo>
                  <a:lnTo>
                    <a:pt x="1227885" y="0"/>
                  </a:lnTo>
                  <a:lnTo>
                    <a:pt x="1227885" y="1227885"/>
                  </a:lnTo>
                  <a:lnTo>
                    <a:pt x="0" y="1227885"/>
                  </a:lnTo>
                  <a:lnTo>
                    <a:pt x="0" y="0"/>
                  </a:lnTo>
                  <a:close/>
                </a:path>
              </a:pathLst>
            </a:custGeom>
            <a:solidFill>
              <a:srgbClr val="1291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300" b="1" kern="1200" dirty="0" smtClean="0">
                  <a:latin typeface="Franklin Gothic Book" pitchFamily="34" charset="0"/>
                </a:rPr>
                <a:t>Target vs. Actual</a:t>
              </a:r>
              <a:endParaRPr lang="en-US" sz="1300" b="1" kern="1200" dirty="0">
                <a:latin typeface="Franklin Gothic Book" pitchFamily="34" charset="0"/>
              </a:endParaRPr>
            </a:p>
          </p:txBody>
        </p:sp>
      </p:grpSp>
      <p:grpSp>
        <p:nvGrpSpPr>
          <p:cNvPr id="13" name="Group 12"/>
          <p:cNvGrpSpPr>
            <a:grpSpLocks noChangeAspect="1"/>
          </p:cNvGrpSpPr>
          <p:nvPr/>
        </p:nvGrpSpPr>
        <p:grpSpPr>
          <a:xfrm>
            <a:off x="1945766" y="3233342"/>
            <a:ext cx="2063176" cy="1289614"/>
            <a:chOff x="1041515" y="4210211"/>
            <a:chExt cx="3331509" cy="2028944"/>
          </a:xfrm>
        </p:grpSpPr>
        <p:sp>
          <p:nvSpPr>
            <p:cNvPr id="14" name="Rectangle 13"/>
            <p:cNvSpPr/>
            <p:nvPr/>
          </p:nvSpPr>
          <p:spPr>
            <a:xfrm>
              <a:off x="2107405" y="4210211"/>
              <a:ext cx="2265619" cy="1905548"/>
            </a:xfrm>
            <a:prstGeom prst="rect">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1041515" y="5011270"/>
              <a:ext cx="1593910" cy="1227885"/>
            </a:xfrm>
            <a:custGeom>
              <a:avLst/>
              <a:gdLst>
                <a:gd name="connsiteX0" fmla="*/ 0 w 1227885"/>
                <a:gd name="connsiteY0" fmla="*/ 0 h 1227885"/>
                <a:gd name="connsiteX1" fmla="*/ 1227885 w 1227885"/>
                <a:gd name="connsiteY1" fmla="*/ 0 h 1227885"/>
                <a:gd name="connsiteX2" fmla="*/ 1227885 w 1227885"/>
                <a:gd name="connsiteY2" fmla="*/ 1227885 h 1227885"/>
                <a:gd name="connsiteX3" fmla="*/ 0 w 1227885"/>
                <a:gd name="connsiteY3" fmla="*/ 1227885 h 1227885"/>
                <a:gd name="connsiteX4" fmla="*/ 0 w 1227885"/>
                <a:gd name="connsiteY4" fmla="*/ 0 h 122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85" h="1227885">
                  <a:moveTo>
                    <a:pt x="0" y="0"/>
                  </a:moveTo>
                  <a:lnTo>
                    <a:pt x="1227885" y="0"/>
                  </a:lnTo>
                  <a:lnTo>
                    <a:pt x="1227885" y="1227885"/>
                  </a:lnTo>
                  <a:lnTo>
                    <a:pt x="0" y="1227885"/>
                  </a:lnTo>
                  <a:lnTo>
                    <a:pt x="0" y="0"/>
                  </a:lnTo>
                  <a:close/>
                </a:path>
              </a:pathLst>
            </a:custGeom>
            <a:solidFill>
              <a:srgbClr val="1291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300" b="1" kern="1200" dirty="0" smtClean="0">
                  <a:latin typeface="Franklin Gothic Book" pitchFamily="34" charset="0"/>
                </a:rPr>
                <a:t>Individual vs. Aggregate</a:t>
              </a:r>
              <a:endParaRPr lang="en-US" sz="1300" b="1" kern="1200" dirty="0">
                <a:latin typeface="Franklin Gothic Book" pitchFamily="34" charset="0"/>
              </a:endParaRPr>
            </a:p>
          </p:txBody>
        </p:sp>
      </p:grpSp>
      <p:grpSp>
        <p:nvGrpSpPr>
          <p:cNvPr id="16" name="Group 15"/>
          <p:cNvGrpSpPr>
            <a:grpSpLocks noChangeAspect="1"/>
          </p:cNvGrpSpPr>
          <p:nvPr/>
        </p:nvGrpSpPr>
        <p:grpSpPr>
          <a:xfrm>
            <a:off x="5348181" y="3233342"/>
            <a:ext cx="2152572" cy="1289614"/>
            <a:chOff x="4404755" y="4210211"/>
            <a:chExt cx="3475863" cy="2028944"/>
          </a:xfrm>
        </p:grpSpPr>
        <p:sp>
          <p:nvSpPr>
            <p:cNvPr id="17" name="Rectangle 16"/>
            <p:cNvSpPr/>
            <p:nvPr/>
          </p:nvSpPr>
          <p:spPr>
            <a:xfrm>
              <a:off x="5614999" y="4210211"/>
              <a:ext cx="2265619" cy="1905548"/>
            </a:xfrm>
            <a:prstGeom prst="rect">
              <a:avLst/>
            </a:prstGeom>
            <a:blipFill>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4404755" y="5011270"/>
              <a:ext cx="1594105" cy="1227885"/>
            </a:xfrm>
            <a:custGeom>
              <a:avLst/>
              <a:gdLst>
                <a:gd name="connsiteX0" fmla="*/ 0 w 1227885"/>
                <a:gd name="connsiteY0" fmla="*/ 0 h 1227885"/>
                <a:gd name="connsiteX1" fmla="*/ 1227885 w 1227885"/>
                <a:gd name="connsiteY1" fmla="*/ 0 h 1227885"/>
                <a:gd name="connsiteX2" fmla="*/ 1227885 w 1227885"/>
                <a:gd name="connsiteY2" fmla="*/ 1227885 h 1227885"/>
                <a:gd name="connsiteX3" fmla="*/ 0 w 1227885"/>
                <a:gd name="connsiteY3" fmla="*/ 1227885 h 1227885"/>
                <a:gd name="connsiteX4" fmla="*/ 0 w 1227885"/>
                <a:gd name="connsiteY4" fmla="*/ 0 h 122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85" h="1227885">
                  <a:moveTo>
                    <a:pt x="0" y="0"/>
                  </a:moveTo>
                  <a:lnTo>
                    <a:pt x="1227885" y="0"/>
                  </a:lnTo>
                  <a:lnTo>
                    <a:pt x="1227885" y="1227885"/>
                  </a:lnTo>
                  <a:lnTo>
                    <a:pt x="0" y="1227885"/>
                  </a:lnTo>
                  <a:lnTo>
                    <a:pt x="0" y="0"/>
                  </a:lnTo>
                  <a:close/>
                </a:path>
              </a:pathLst>
            </a:custGeom>
            <a:solidFill>
              <a:srgbClr val="1291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300" b="1" kern="1200" dirty="0" smtClean="0">
                  <a:latin typeface="Franklin Gothic Book" pitchFamily="34" charset="0"/>
                </a:rPr>
                <a:t>Opportunity vs. Realized</a:t>
              </a:r>
              <a:endParaRPr lang="en-US" sz="1300" b="1" kern="1200" dirty="0">
                <a:latin typeface="Franklin Gothic Book" pitchFamily="34" charset="0"/>
              </a:endParaRPr>
            </a:p>
          </p:txBody>
        </p:sp>
      </p:grpSp>
      <p:grpSp>
        <p:nvGrpSpPr>
          <p:cNvPr id="19" name="Group 18"/>
          <p:cNvGrpSpPr/>
          <p:nvPr/>
        </p:nvGrpSpPr>
        <p:grpSpPr>
          <a:xfrm>
            <a:off x="708729" y="1068714"/>
            <a:ext cx="8232444" cy="369332"/>
            <a:chOff x="247936" y="1823194"/>
            <a:chExt cx="8632208" cy="698808"/>
          </a:xfrm>
        </p:grpSpPr>
        <p:sp>
          <p:nvSpPr>
            <p:cNvPr id="20" name="Rounded Rectangle 19"/>
            <p:cNvSpPr/>
            <p:nvPr/>
          </p:nvSpPr>
          <p:spPr>
            <a:xfrm>
              <a:off x="247936" y="1935480"/>
              <a:ext cx="8632208" cy="502920"/>
            </a:xfrm>
            <a:prstGeom prst="roundRect">
              <a:avLst/>
            </a:prstGeom>
            <a:solidFill>
              <a:schemeClr val="accent3">
                <a:lumMod val="20000"/>
                <a:lumOff val="80000"/>
              </a:schemeClr>
            </a:solidFill>
            <a:ln w="25400" cap="flat" cmpd="sng" algn="ctr">
              <a:solidFill>
                <a:srgbClr val="1291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1" name="TextBox 20"/>
            <p:cNvSpPr txBox="1"/>
            <p:nvPr/>
          </p:nvSpPr>
          <p:spPr>
            <a:xfrm>
              <a:off x="247936" y="1823194"/>
              <a:ext cx="8632208" cy="698808"/>
            </a:xfrm>
            <a:prstGeom prst="rect">
              <a:avLst/>
            </a:prstGeom>
            <a:noFill/>
            <a:ln>
              <a:noFill/>
            </a:ln>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smtClean="0">
                  <a:ln>
                    <a:noFill/>
                  </a:ln>
                  <a:solidFill>
                    <a:srgbClr val="129166"/>
                  </a:solidFill>
                  <a:effectLst/>
                  <a:uLnTx/>
                  <a:uFillTx/>
                </a:rPr>
                <a:t>Simply understanding pay</a:t>
              </a:r>
              <a:r>
                <a:rPr kumimoji="0" lang="en-US" b="1" i="1" u="none" strike="noStrike" kern="0" cap="none" spc="0" normalizeH="0" noProof="0" dirty="0" smtClean="0">
                  <a:ln>
                    <a:noFill/>
                  </a:ln>
                  <a:solidFill>
                    <a:srgbClr val="129166"/>
                  </a:solidFill>
                  <a:effectLst/>
                  <a:uLnTx/>
                  <a:uFillTx/>
                </a:rPr>
                <a:t> across boards and executives – why the confusion?</a:t>
              </a:r>
              <a:endParaRPr kumimoji="0" lang="en-US" b="1" i="1" u="none" strike="noStrike" kern="0" cap="none" spc="0" normalizeH="0" baseline="0" noProof="0" dirty="0" smtClean="0">
                <a:ln>
                  <a:noFill/>
                </a:ln>
                <a:solidFill>
                  <a:srgbClr val="129166"/>
                </a:solidFill>
                <a:effectLst/>
                <a:uLnTx/>
                <a:uFillTx/>
              </a:endParaRPr>
            </a:p>
          </p:txBody>
        </p:sp>
      </p:grpSp>
    </p:spTree>
    <p:extLst>
      <p:ext uri="{BB962C8B-B14F-4D97-AF65-F5344CB8AC3E}">
        <p14:creationId xmlns:p14="http://schemas.microsoft.com/office/powerpoint/2010/main" val="23374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20</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Hot Topics in Compensation and in the Board Room</a:t>
            </a:r>
            <a:endParaRPr lang="en-US" sz="3600" dirty="0"/>
          </a:p>
        </p:txBody>
      </p:sp>
      <p:sp>
        <p:nvSpPr>
          <p:cNvPr id="6" name="Content Placeholder 2"/>
          <p:cNvSpPr txBox="1">
            <a:spLocks/>
          </p:cNvSpPr>
          <p:nvPr/>
        </p:nvSpPr>
        <p:spPr>
          <a:xfrm>
            <a:off x="510352" y="1435395"/>
            <a:ext cx="7878735" cy="1408267"/>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r>
              <a:rPr lang="en-US" sz="1400" dirty="0">
                <a:solidFill>
                  <a:sysClr val="windowText" lastClr="000000"/>
                </a:solidFill>
              </a:rPr>
              <a:t>Audience Poll…</a:t>
            </a:r>
          </a:p>
          <a:p>
            <a:pPr marL="860425" lvl="0" indent="-285750">
              <a:buFont typeface="Calibri" panose="020F0502020204030204" pitchFamily="34" charset="0"/>
              <a:buChar char="‒"/>
              <a:defRPr/>
            </a:pPr>
            <a:r>
              <a:rPr lang="en-US" sz="1400" i="1" dirty="0" smtClean="0">
                <a:solidFill>
                  <a:srgbClr val="129166"/>
                </a:solidFill>
              </a:rPr>
              <a:t>Fundamental question….should compensation reward behavior or reward results?</a:t>
            </a:r>
            <a:endParaRPr lang="en-US" sz="1400" i="1" dirty="0">
              <a:solidFill>
                <a:srgbClr val="129166"/>
              </a:solidFill>
            </a:endParaRPr>
          </a:p>
        </p:txBody>
      </p:sp>
      <p:pic>
        <p:nvPicPr>
          <p:cNvPr id="10244" name="Picture 4" descr="C:\Users\jeremyb\AppData\Local\Microsoft\Windows\Temporary Internet Files\Content.IE5\8J02CPYL\596px-Scale_of_justice_2_ne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120" y="2296633"/>
            <a:ext cx="2163760" cy="217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anim calcmode="lin" valueType="num">
                                      <p:cBhvr>
                                        <p:cTn id="18" dur="1000" fill="hold"/>
                                        <p:tgtEl>
                                          <p:spTgt spid="10244"/>
                                        </p:tgtEl>
                                        <p:attrNameLst>
                                          <p:attrName>ppt_x</p:attrName>
                                        </p:attrNameLst>
                                      </p:cBhvr>
                                      <p:tavLst>
                                        <p:tav tm="0">
                                          <p:val>
                                            <p:strVal val="#ppt_x"/>
                                          </p:val>
                                        </p:tav>
                                        <p:tav tm="100000">
                                          <p:val>
                                            <p:strVal val="#ppt_x"/>
                                          </p:val>
                                        </p:tav>
                                      </p:tavLst>
                                    </p:anim>
                                    <p:anim calcmode="lin" valueType="num">
                                      <p:cBhvr>
                                        <p:cTn id="1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21</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in Compensation and in the Board Room</a:t>
            </a:r>
            <a:endParaRPr lang="en-US" sz="3600" dirty="0"/>
          </a:p>
        </p:txBody>
      </p:sp>
      <p:graphicFrame>
        <p:nvGraphicFramePr>
          <p:cNvPr id="13" name="Table 12"/>
          <p:cNvGraphicFramePr>
            <a:graphicFrameLocks noGrp="1"/>
          </p:cNvGraphicFramePr>
          <p:nvPr>
            <p:extLst>
              <p:ext uri="{D42A27DB-BD31-4B8C-83A1-F6EECF244321}">
                <p14:modId xmlns:p14="http://schemas.microsoft.com/office/powerpoint/2010/main" val="3503605274"/>
              </p:ext>
            </p:extLst>
          </p:nvPr>
        </p:nvGraphicFramePr>
        <p:xfrm>
          <a:off x="860360" y="1991136"/>
          <a:ext cx="3374136" cy="1097280"/>
        </p:xfrm>
        <a:graphic>
          <a:graphicData uri="http://schemas.openxmlformats.org/drawingml/2006/table">
            <a:tbl>
              <a:tblPr firstRow="1" bandRow="1">
                <a:tableStyleId>{5C22544A-7EE6-4342-B048-85BDC9FD1C3A}</a:tableStyleId>
              </a:tblPr>
              <a:tblGrid>
                <a:gridCol w="3374136"/>
              </a:tblGrid>
              <a:tr h="274320">
                <a:tc>
                  <a:txBody>
                    <a:bodyPr/>
                    <a:lstStyle/>
                    <a:p>
                      <a:r>
                        <a:rPr lang="en-US" sz="1200" i="0" dirty="0" smtClean="0"/>
                        <a:t>Public Companies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29166"/>
                    </a:solidFill>
                  </a:tcPr>
                </a:tc>
              </a:tr>
              <a:tr h="274320">
                <a:tc>
                  <a:txBody>
                    <a:bodyPr/>
                    <a:lstStyle/>
                    <a:p>
                      <a:pPr marL="285750" indent="-285750">
                        <a:buFont typeface="Arial" panose="020B0604020202020204" pitchFamily="34" charset="0"/>
                        <a:buChar char="•"/>
                      </a:pPr>
                      <a:r>
                        <a:rPr lang="en-US" sz="1200" i="0" dirty="0" smtClean="0"/>
                        <a:t>Surviving</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Managing G&amp;A/comp expense</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Dealing</a:t>
                      </a:r>
                      <a:r>
                        <a:rPr lang="en-US" sz="1200" i="0" baseline="0" dirty="0" smtClean="0"/>
                        <a:t> with “underwater” awards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701795574"/>
              </p:ext>
            </p:extLst>
          </p:nvPr>
        </p:nvGraphicFramePr>
        <p:xfrm>
          <a:off x="860360" y="3244352"/>
          <a:ext cx="3374136" cy="1097280"/>
        </p:xfrm>
        <a:graphic>
          <a:graphicData uri="http://schemas.openxmlformats.org/drawingml/2006/table">
            <a:tbl>
              <a:tblPr firstRow="1" bandRow="1">
                <a:tableStyleId>{5C22544A-7EE6-4342-B048-85BDC9FD1C3A}</a:tableStyleId>
              </a:tblPr>
              <a:tblGrid>
                <a:gridCol w="3374136"/>
              </a:tblGrid>
              <a:tr h="274320">
                <a:tc>
                  <a:txBody>
                    <a:bodyPr/>
                    <a:lstStyle/>
                    <a:p>
                      <a:r>
                        <a:rPr lang="en-US" sz="1200" i="0" dirty="0" smtClean="0"/>
                        <a:t>Private Companies</a:t>
                      </a:r>
                      <a:endParaRPr lang="en-US" sz="1200" i="0" dirty="0"/>
                    </a:p>
                  </a:txBody>
                  <a:tcPr anchor="ctr">
                    <a:lnB w="38100" cap="flat" cmpd="sng" algn="ctr">
                      <a:solidFill>
                        <a:schemeClr val="bg1"/>
                      </a:solidFill>
                      <a:prstDash val="solid"/>
                      <a:round/>
                      <a:headEnd type="none" w="med" len="med"/>
                      <a:tailEnd type="none" w="med" len="med"/>
                    </a:lnB>
                    <a:solidFill>
                      <a:srgbClr val="129166"/>
                    </a:solidFill>
                  </a:tcPr>
                </a:tc>
              </a:tr>
              <a:tr h="274320">
                <a:tc>
                  <a:txBody>
                    <a:bodyPr/>
                    <a:lstStyle/>
                    <a:p>
                      <a:pPr marL="285750" indent="-285750">
                        <a:buFont typeface="Arial" panose="020B0604020202020204" pitchFamily="34" charset="0"/>
                        <a:buChar char="•"/>
                      </a:pPr>
                      <a:r>
                        <a:rPr lang="en-US" sz="1200" i="0" dirty="0" smtClean="0"/>
                        <a:t>Rightsizing staff and compensation</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Cash compensation</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Differentiating pay within team</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661917439"/>
              </p:ext>
            </p:extLst>
          </p:nvPr>
        </p:nvGraphicFramePr>
        <p:xfrm>
          <a:off x="5454522" y="1991136"/>
          <a:ext cx="3375826" cy="1097280"/>
        </p:xfrm>
        <a:graphic>
          <a:graphicData uri="http://schemas.openxmlformats.org/drawingml/2006/table">
            <a:tbl>
              <a:tblPr firstRow="1" bandRow="1">
                <a:tableStyleId>{5C22544A-7EE6-4342-B048-85BDC9FD1C3A}</a:tableStyleId>
              </a:tblPr>
              <a:tblGrid>
                <a:gridCol w="3375826"/>
              </a:tblGrid>
              <a:tr h="274320">
                <a:tc>
                  <a:txBody>
                    <a:bodyPr/>
                    <a:lstStyle/>
                    <a:p>
                      <a:r>
                        <a:rPr lang="en-US" sz="1200" i="0" dirty="0" smtClean="0"/>
                        <a:t>Public Companies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29166"/>
                    </a:solidFill>
                  </a:tcPr>
                </a:tc>
              </a:tr>
              <a:tr h="274320">
                <a:tc>
                  <a:txBody>
                    <a:bodyPr/>
                    <a:lstStyle/>
                    <a:p>
                      <a:pPr marL="285750" indent="-285750">
                        <a:buFont typeface="Arial" panose="020B0604020202020204" pitchFamily="34" charset="0"/>
                        <a:buChar char="•"/>
                      </a:pPr>
                      <a:r>
                        <a:rPr lang="en-US" sz="1200" i="0" dirty="0" smtClean="0"/>
                        <a:t>Longer-Term Strategy</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Goal setting</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Retention (in a bull market)</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151313274"/>
              </p:ext>
            </p:extLst>
          </p:nvPr>
        </p:nvGraphicFramePr>
        <p:xfrm>
          <a:off x="5454522" y="3244352"/>
          <a:ext cx="3374136" cy="1097280"/>
        </p:xfrm>
        <a:graphic>
          <a:graphicData uri="http://schemas.openxmlformats.org/drawingml/2006/table">
            <a:tbl>
              <a:tblPr firstRow="1" bandRow="1">
                <a:tableStyleId>{5C22544A-7EE6-4342-B048-85BDC9FD1C3A}</a:tableStyleId>
              </a:tblPr>
              <a:tblGrid>
                <a:gridCol w="3374136"/>
              </a:tblGrid>
              <a:tr h="274320">
                <a:tc>
                  <a:txBody>
                    <a:bodyPr/>
                    <a:lstStyle/>
                    <a:p>
                      <a:r>
                        <a:rPr lang="en-US" sz="1200" i="0" dirty="0" smtClean="0"/>
                        <a:t>Private Companies</a:t>
                      </a:r>
                      <a:endParaRPr lang="en-US" sz="1200" i="0" dirty="0"/>
                    </a:p>
                  </a:txBody>
                  <a:tcPr anchor="ctr">
                    <a:lnB w="38100" cap="flat" cmpd="sng" algn="ctr">
                      <a:solidFill>
                        <a:schemeClr val="bg1"/>
                      </a:solidFill>
                      <a:prstDash val="solid"/>
                      <a:round/>
                      <a:headEnd type="none" w="med" len="med"/>
                      <a:tailEnd type="none" w="med" len="med"/>
                    </a:lnB>
                    <a:solidFill>
                      <a:srgbClr val="129166"/>
                    </a:solidFill>
                  </a:tcPr>
                </a:tc>
              </a:tr>
              <a:tr h="274320">
                <a:tc>
                  <a:txBody>
                    <a:bodyPr/>
                    <a:lstStyle/>
                    <a:p>
                      <a:pPr marL="285750" indent="-285750">
                        <a:buFont typeface="Arial" panose="020B0604020202020204" pitchFamily="34" charset="0"/>
                        <a:buChar char="•"/>
                      </a:pPr>
                      <a:r>
                        <a:rPr lang="en-US" sz="1200" i="0" dirty="0" smtClean="0"/>
                        <a:t>Understanding</a:t>
                      </a:r>
                      <a:r>
                        <a:rPr lang="en-US" sz="1200" i="0" baseline="0" dirty="0" smtClean="0"/>
                        <a:t> market pay levels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Long-term incentives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r h="274320">
                <a:tc>
                  <a:txBody>
                    <a:bodyPr/>
                    <a:lstStyle/>
                    <a:p>
                      <a:pPr marL="285750" indent="-285750">
                        <a:buFont typeface="Arial" panose="020B0604020202020204" pitchFamily="34" charset="0"/>
                        <a:buChar char="•"/>
                      </a:pPr>
                      <a:r>
                        <a:rPr lang="en-US" sz="1200" i="0" dirty="0" smtClean="0"/>
                        <a:t>Communication best practices</a:t>
                      </a:r>
                      <a:endParaRPr lang="en-US" sz="1200" i="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r>
            </a:tbl>
          </a:graphicData>
        </a:graphic>
      </p:graphicFrame>
      <p:sp>
        <p:nvSpPr>
          <p:cNvPr id="3" name="TextBox 2"/>
          <p:cNvSpPr txBox="1"/>
          <p:nvPr/>
        </p:nvSpPr>
        <p:spPr>
          <a:xfrm>
            <a:off x="785929" y="1286536"/>
            <a:ext cx="3530898"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After the great financial crisis:</a:t>
            </a:r>
            <a:endParaRPr lang="en-US" dirty="0"/>
          </a:p>
        </p:txBody>
      </p:sp>
      <p:sp>
        <p:nvSpPr>
          <p:cNvPr id="17" name="TextBox 16"/>
          <p:cNvSpPr txBox="1"/>
          <p:nvPr/>
        </p:nvSpPr>
        <p:spPr>
          <a:xfrm>
            <a:off x="5354356" y="1286538"/>
            <a:ext cx="3474302"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Today are clients are </a:t>
            </a:r>
            <a:r>
              <a:rPr lang="en-US" dirty="0"/>
              <a:t>focused on:</a:t>
            </a:r>
          </a:p>
        </p:txBody>
      </p:sp>
      <p:cxnSp>
        <p:nvCxnSpPr>
          <p:cNvPr id="18" name="Straight Connector 17"/>
          <p:cNvCxnSpPr/>
          <p:nvPr/>
        </p:nvCxnSpPr>
        <p:spPr bwMode="auto">
          <a:xfrm>
            <a:off x="4758068" y="1414668"/>
            <a:ext cx="0" cy="3093984"/>
          </a:xfrm>
          <a:prstGeom prst="line">
            <a:avLst/>
          </a:prstGeom>
          <a:solidFill>
            <a:srgbClr val="DDDDDD"/>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106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22</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in Compensation and in the Board Room</a:t>
            </a:r>
            <a:endParaRPr lang="en-US" sz="3600" dirty="0"/>
          </a:p>
        </p:txBody>
      </p:sp>
      <p:sp>
        <p:nvSpPr>
          <p:cNvPr id="19" name="Content Placeholder 2"/>
          <p:cNvSpPr txBox="1">
            <a:spLocks/>
          </p:cNvSpPr>
          <p:nvPr/>
        </p:nvSpPr>
        <p:spPr>
          <a:xfrm>
            <a:off x="553319" y="1507097"/>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dirty="0" smtClean="0">
                <a:solidFill>
                  <a:sysClr val="windowText" lastClr="000000"/>
                </a:solidFill>
                <a:latin typeface="Calibri"/>
              </a:rPr>
              <a:t>Audience Poll…</a:t>
            </a:r>
          </a:p>
          <a:p>
            <a:pPr marL="860425" marR="0" lvl="0" indent="-285750" algn="l" defTabSz="914400" rtl="0" eaLnBrk="1" fontAlgn="auto" latinLnBrk="0" hangingPunct="1">
              <a:lnSpc>
                <a:spcPct val="100000"/>
              </a:lnSpc>
              <a:spcBef>
                <a:spcPts val="1800"/>
              </a:spcBef>
              <a:spcAft>
                <a:spcPts val="0"/>
              </a:spcAft>
              <a:buClrTx/>
              <a:buSzTx/>
              <a:buFont typeface="Calibri" panose="020F0502020204030204" pitchFamily="34" charset="0"/>
              <a:buChar char="‒"/>
              <a:tabLst/>
              <a:defRPr/>
            </a:pPr>
            <a:r>
              <a:rPr kumimoji="0" lang="en-US" sz="1800" b="0" i="1" u="none" strike="noStrike" kern="1200" cap="none" spc="0" normalizeH="0" baseline="0" noProof="0" dirty="0" smtClean="0">
                <a:ln>
                  <a:noFill/>
                </a:ln>
                <a:solidFill>
                  <a:srgbClr val="129166"/>
                </a:solidFill>
                <a:effectLst/>
                <a:uLnTx/>
                <a:uFillTx/>
                <a:latin typeface="Calibri"/>
              </a:rPr>
              <a:t>How</a:t>
            </a:r>
            <a:r>
              <a:rPr kumimoji="0" lang="en-US" sz="1800" b="0" i="1" u="none" strike="noStrike" kern="1200" cap="none" spc="0" normalizeH="0" noProof="0" dirty="0" smtClean="0">
                <a:ln>
                  <a:noFill/>
                </a:ln>
                <a:solidFill>
                  <a:srgbClr val="129166"/>
                </a:solidFill>
                <a:effectLst/>
                <a:uLnTx/>
                <a:uFillTx/>
                <a:latin typeface="Calibri"/>
              </a:rPr>
              <a:t> many of you have a list right now somewhere of your high potentials?</a:t>
            </a:r>
          </a:p>
          <a:p>
            <a:pPr marL="862013" marR="0" lvl="0" indent="-287338" algn="l" defTabSz="914400" rtl="0" eaLnBrk="1" fontAlgn="auto" latinLnBrk="0" hangingPunct="1">
              <a:lnSpc>
                <a:spcPct val="100000"/>
              </a:lnSpc>
              <a:spcBef>
                <a:spcPts val="1800"/>
              </a:spcBef>
              <a:spcAft>
                <a:spcPts val="0"/>
              </a:spcAft>
              <a:buClrTx/>
              <a:buSzTx/>
              <a:buFont typeface="Calibri" panose="020F0502020204030204" pitchFamily="34" charset="0"/>
              <a:buChar char="‒"/>
              <a:tabLst/>
              <a:defRPr/>
            </a:pPr>
            <a:r>
              <a:rPr lang="en-US" sz="1800" i="1" baseline="0" dirty="0" smtClean="0">
                <a:solidFill>
                  <a:srgbClr val="129166"/>
                </a:solidFill>
                <a:latin typeface="Calibri"/>
              </a:rPr>
              <a:t>How</a:t>
            </a:r>
            <a:r>
              <a:rPr lang="en-US" sz="1800" i="1" dirty="0" smtClean="0">
                <a:solidFill>
                  <a:srgbClr val="129166"/>
                </a:solidFill>
                <a:latin typeface="Calibri"/>
              </a:rPr>
              <a:t> many of your boards know who your high potentials are?</a:t>
            </a:r>
            <a:endParaRPr kumimoji="0" lang="en-US" sz="1800" b="0" i="1" u="none" strike="noStrike" kern="1200" cap="none" spc="0" normalizeH="0" baseline="0" noProof="0" dirty="0" smtClean="0">
              <a:ln>
                <a:noFill/>
              </a:ln>
              <a:solidFill>
                <a:srgbClr val="129166"/>
              </a:solidFill>
              <a:effectLst/>
              <a:uLnTx/>
              <a:uFillTx/>
              <a:latin typeface="Calibri"/>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245590"/>
              </a:solidFill>
              <a:effectLst/>
              <a:uLnTx/>
              <a:uFillTx/>
              <a:latin typeface="Calibri"/>
              <a:ea typeface="+mn-ea"/>
              <a:cs typeface="+mn-cs"/>
            </a:endParaRPr>
          </a:p>
        </p:txBody>
      </p:sp>
    </p:spTree>
    <p:extLst>
      <p:ext uri="{BB962C8B-B14F-4D97-AF65-F5344CB8AC3E}">
        <p14:creationId xmlns:p14="http://schemas.microsoft.com/office/powerpoint/2010/main" val="37107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23</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in Compensation and in the Board Room</a:t>
            </a:r>
            <a:endParaRPr lang="en-US" sz="3600" dirty="0"/>
          </a:p>
        </p:txBody>
      </p:sp>
      <p:sp>
        <p:nvSpPr>
          <p:cNvPr id="19" name="Content Placeholder 2"/>
          <p:cNvSpPr txBox="1">
            <a:spLocks/>
          </p:cNvSpPr>
          <p:nvPr/>
        </p:nvSpPr>
        <p:spPr>
          <a:xfrm>
            <a:off x="553319" y="1262539"/>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dirty="0" smtClean="0">
                <a:solidFill>
                  <a:sysClr val="windowText" lastClr="000000"/>
                </a:solidFill>
                <a:latin typeface="Calibri"/>
              </a:rPr>
              <a:t>According to a study conducted by the Harvard Business Review, only 15% of companies in North America believe that they have enough qualified successors for key positions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dirty="0" smtClean="0">
                <a:solidFill>
                  <a:sysClr val="windowText" lastClr="000000"/>
                </a:solidFill>
                <a:latin typeface="Calibri"/>
              </a:rPr>
              <a:t>The supply of experienced managers is very limited and this shortage is expected to continue over the next two decades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noProof="0" dirty="0" smtClean="0">
                <a:solidFill>
                  <a:sysClr val="windowText" lastClr="000000"/>
                </a:solidFill>
                <a:latin typeface="Calibri"/>
              </a:rPr>
              <a:t>As a result, the retention of high potentials is a key goal companies should set</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noProof="0" dirty="0" smtClean="0">
                <a:solidFill>
                  <a:sysClr val="windowText" lastClr="000000"/>
                </a:solidFill>
                <a:latin typeface="Calibri"/>
              </a:rPr>
              <a:t>The first step is to establish exactly what one means by “potential”</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i="1" dirty="0" smtClean="0">
                <a:solidFill>
                  <a:srgbClr val="129166"/>
                </a:solidFill>
                <a:latin typeface="Calibri"/>
              </a:rPr>
              <a:t>How do you all define “high-potential”?</a:t>
            </a:r>
            <a:endParaRPr lang="en-US" sz="1800" i="1" noProof="0" dirty="0" smtClean="0">
              <a:solidFill>
                <a:srgbClr val="129166"/>
              </a:solidFill>
              <a:latin typeface="Calibri"/>
            </a:endParaRPr>
          </a:p>
          <a:p>
            <a:pPr marL="0" marR="0" lvl="0" indent="0" algn="l" defTabSz="914400" rtl="0" eaLnBrk="1" fontAlgn="auto" latinLnBrk="0" hangingPunct="1">
              <a:lnSpc>
                <a:spcPct val="100000"/>
              </a:lnSpc>
              <a:spcBef>
                <a:spcPts val="1800"/>
              </a:spcBef>
              <a:spcAft>
                <a:spcPts val="0"/>
              </a:spcAft>
              <a:buClrTx/>
              <a:buSzTx/>
              <a:buNone/>
              <a:tabLst/>
              <a:defRPr/>
            </a:pPr>
            <a:endParaRPr kumimoji="0" lang="en-US" sz="1800" b="0" u="none" strike="noStrike" kern="1200" cap="none" spc="0" normalizeH="0" baseline="0" noProof="0" dirty="0" smtClean="0">
              <a:ln>
                <a:noFill/>
              </a:ln>
              <a:solidFill>
                <a:srgbClr val="129166"/>
              </a:solidFill>
              <a:effectLst/>
              <a:uLnTx/>
              <a:uFillTx/>
              <a:latin typeface="Calibri"/>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245590"/>
              </a:solidFill>
              <a:effectLst/>
              <a:uLnTx/>
              <a:uFillTx/>
              <a:latin typeface="Calibri"/>
              <a:ea typeface="+mn-ea"/>
              <a:cs typeface="+mn-cs"/>
            </a:endParaRPr>
          </a:p>
        </p:txBody>
      </p:sp>
    </p:spTree>
    <p:extLst>
      <p:ext uri="{BB962C8B-B14F-4D97-AF65-F5344CB8AC3E}">
        <p14:creationId xmlns:p14="http://schemas.microsoft.com/office/powerpoint/2010/main" val="40161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24</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in Compensation and in the Board Room</a:t>
            </a:r>
            <a:endParaRPr lang="en-US" sz="3600" dirty="0"/>
          </a:p>
        </p:txBody>
      </p:sp>
      <p:sp>
        <p:nvSpPr>
          <p:cNvPr id="19" name="Content Placeholder 2"/>
          <p:cNvSpPr txBox="1">
            <a:spLocks/>
          </p:cNvSpPr>
          <p:nvPr/>
        </p:nvSpPr>
        <p:spPr>
          <a:xfrm>
            <a:off x="553319" y="1166843"/>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noProof="0" dirty="0" smtClean="0">
                <a:solidFill>
                  <a:sysClr val="windowText" lastClr="000000"/>
                </a:solidFill>
                <a:latin typeface="Calibri"/>
              </a:rPr>
              <a:t>“Potential” is defined as the following:</a:t>
            </a:r>
            <a:r>
              <a:rPr lang="en-US" sz="1800" b="1" noProof="0" dirty="0" smtClean="0">
                <a:solidFill>
                  <a:sysClr val="windowText" lastClr="000000"/>
                </a:solidFill>
                <a:latin typeface="Calibri"/>
              </a:rPr>
              <a:t> </a:t>
            </a:r>
            <a:r>
              <a:rPr lang="en-US" sz="1800" b="1" i="1" noProof="0" dirty="0" smtClean="0">
                <a:solidFill>
                  <a:sysClr val="windowText" lastClr="000000"/>
                </a:solidFill>
                <a:latin typeface="Calibri"/>
              </a:rPr>
              <a:t>A person’s ability to grow and to handle responsibilities of greater scale and scope.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noProof="0" dirty="0" smtClean="0">
                <a:solidFill>
                  <a:sysClr val="windowText" lastClr="000000"/>
                </a:solidFill>
                <a:latin typeface="Calibri"/>
              </a:rPr>
              <a:t>Once a company understands the definition of potential, it can identify those high potential employees and institute programs aimed at retaining them</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u="none" strike="noStrike" kern="1200" cap="none" spc="0" normalizeH="0" baseline="0" dirty="0" smtClean="0">
                <a:ln>
                  <a:noFill/>
                </a:ln>
                <a:solidFill>
                  <a:sysClr val="windowText" lastClr="000000"/>
                </a:solidFill>
                <a:effectLst/>
                <a:uLnTx/>
                <a:uFillTx/>
                <a:latin typeface="Calibri"/>
              </a:rPr>
              <a:t>Steps to Retain</a:t>
            </a:r>
            <a:r>
              <a:rPr kumimoji="0" lang="en-US" sz="1800" b="0" u="none" strike="noStrike" kern="1200" cap="none" spc="0" normalizeH="0" dirty="0" smtClean="0">
                <a:ln>
                  <a:noFill/>
                </a:ln>
                <a:solidFill>
                  <a:sysClr val="windowText" lastClr="000000"/>
                </a:solidFill>
                <a:effectLst/>
                <a:uLnTx/>
                <a:uFillTx/>
                <a:latin typeface="Calibri"/>
              </a:rPr>
              <a:t> High Potentials:</a:t>
            </a:r>
            <a:endParaRPr kumimoji="0" lang="en-US" sz="1800" b="0" u="none" strike="noStrike" kern="1200" cap="none" spc="0" normalizeH="0" baseline="0" noProof="0" dirty="0" smtClean="0">
              <a:ln>
                <a:noFill/>
              </a:ln>
              <a:solidFill>
                <a:srgbClr val="129166"/>
              </a:solidFill>
              <a:effectLst/>
              <a:uLnTx/>
              <a:uFillTx/>
              <a:latin typeface="Calibri"/>
            </a:endParaRPr>
          </a:p>
        </p:txBody>
      </p:sp>
      <p:sp>
        <p:nvSpPr>
          <p:cNvPr id="6" name="Content Placeholder 2"/>
          <p:cNvSpPr txBox="1">
            <a:spLocks/>
          </p:cNvSpPr>
          <p:nvPr/>
        </p:nvSpPr>
        <p:spPr>
          <a:xfrm>
            <a:off x="914410" y="3046221"/>
            <a:ext cx="4965399" cy="1876655"/>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dirty="0" smtClean="0">
                <a:solidFill>
                  <a:sysClr val="windowText" lastClr="000000"/>
                </a:solidFill>
                <a:latin typeface="Calibri"/>
              </a:rPr>
              <a:t>Align development to strategy</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dirty="0" smtClean="0">
                <a:solidFill>
                  <a:sysClr val="windowText" lastClr="000000"/>
                </a:solidFill>
                <a:latin typeface="Calibri"/>
              </a:rPr>
              <a:t>Select candidates carefully</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dirty="0" smtClean="0">
                <a:solidFill>
                  <a:sysClr val="windowText" lastClr="000000"/>
                </a:solidFill>
                <a:latin typeface="Calibri"/>
              </a:rPr>
              <a:t>Communicate clearly and wisely</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dirty="0" smtClean="0">
                <a:solidFill>
                  <a:sysClr val="windowText" lastClr="000000"/>
                </a:solidFill>
                <a:latin typeface="Calibri"/>
              </a:rPr>
              <a:t>Development and reward</a:t>
            </a:r>
            <a:r>
              <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rPr>
              <a:t> </a:t>
            </a:r>
          </a:p>
        </p:txBody>
      </p:sp>
      <p:sp>
        <p:nvSpPr>
          <p:cNvPr id="2" name="TextBox 1"/>
          <p:cNvSpPr txBox="1"/>
          <p:nvPr/>
        </p:nvSpPr>
        <p:spPr>
          <a:xfrm>
            <a:off x="5475771" y="4167963"/>
            <a:ext cx="3668233" cy="400110"/>
          </a:xfrm>
          <a:prstGeom prst="rect">
            <a:avLst/>
          </a:prstGeom>
          <a:noFill/>
        </p:spPr>
        <p:txBody>
          <a:bodyPr wrap="square" rtlCol="0">
            <a:spAutoFit/>
          </a:bodyPr>
          <a:lstStyle/>
          <a:p>
            <a:r>
              <a:rPr lang="en-US" sz="1000" i="1" dirty="0" smtClean="0"/>
              <a:t>Source: https</a:t>
            </a:r>
            <a:r>
              <a:rPr lang="en-US" sz="1000" i="1" dirty="0"/>
              <a:t>://hbr.org/2011/10/how-to-hang-on-to-your-high-potentials</a:t>
            </a:r>
          </a:p>
        </p:txBody>
      </p:sp>
    </p:spTree>
    <p:extLst>
      <p:ext uri="{BB962C8B-B14F-4D97-AF65-F5344CB8AC3E}">
        <p14:creationId xmlns:p14="http://schemas.microsoft.com/office/powerpoint/2010/main" val="103402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25</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in Compensation and in the Board Room</a:t>
            </a:r>
            <a:endParaRPr lang="en-US" sz="3600" dirty="0"/>
          </a:p>
        </p:txBody>
      </p:sp>
      <p:sp>
        <p:nvSpPr>
          <p:cNvPr id="19" name="Content Placeholder 2"/>
          <p:cNvSpPr txBox="1">
            <a:spLocks/>
          </p:cNvSpPr>
          <p:nvPr/>
        </p:nvSpPr>
        <p:spPr>
          <a:xfrm>
            <a:off x="553319" y="1411402"/>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b="1" dirty="0" smtClean="0">
                <a:solidFill>
                  <a:sysClr val="windowText" lastClr="000000"/>
                </a:solidFill>
                <a:latin typeface="Calibri"/>
              </a:rPr>
              <a:t>Align development to strategy: </a:t>
            </a:r>
            <a:r>
              <a:rPr lang="en-US" sz="1800" dirty="0" smtClean="0">
                <a:solidFill>
                  <a:sysClr val="windowText" lastClr="000000"/>
                </a:solidFill>
                <a:latin typeface="Calibri"/>
              </a:rPr>
              <a:t>when’s the last time your strategy was formally revisited?</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b="1" dirty="0" smtClean="0">
                <a:solidFill>
                  <a:sysClr val="windowText" lastClr="000000"/>
                </a:solidFill>
                <a:latin typeface="Calibri"/>
              </a:rPr>
              <a:t>Succession planning: </a:t>
            </a:r>
            <a:r>
              <a:rPr lang="en-US" sz="1800" dirty="0" smtClean="0">
                <a:solidFill>
                  <a:sysClr val="windowText" lastClr="000000"/>
                </a:solidFill>
                <a:latin typeface="Calibri"/>
              </a:rPr>
              <a:t>do you have a formal plan, and if no, why not?</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b="1" noProof="0" dirty="0" smtClean="0">
                <a:solidFill>
                  <a:sysClr val="windowText" lastClr="000000"/>
                </a:solidFill>
                <a:latin typeface="Calibri"/>
              </a:rPr>
              <a:t>Communicate clearly and wisely: </a:t>
            </a:r>
            <a:r>
              <a:rPr lang="en-US" sz="1800" noProof="0" dirty="0" smtClean="0">
                <a:solidFill>
                  <a:sysClr val="windowText" lastClr="000000"/>
                </a:solidFill>
                <a:latin typeface="Calibri"/>
              </a:rPr>
              <a:t>communication is key! Number one item mentioned at recent FPL Leadership Symposium.</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b="1" dirty="0" smtClean="0">
                <a:solidFill>
                  <a:sysClr val="windowText" lastClr="000000"/>
                </a:solidFill>
                <a:latin typeface="Calibri"/>
              </a:rPr>
              <a:t>Properly structured incentives: </a:t>
            </a:r>
            <a:r>
              <a:rPr lang="en-US" sz="1800" dirty="0" smtClean="0">
                <a:solidFill>
                  <a:sysClr val="windowText" lastClr="000000"/>
                </a:solidFill>
                <a:latin typeface="Calibri"/>
              </a:rPr>
              <a:t>do we have the right metrics to drive performance and incent/motivate the right behaviors?</a:t>
            </a:r>
            <a:endParaRPr lang="en-US" sz="1800" noProof="0" dirty="0" smtClean="0">
              <a:solidFill>
                <a:sysClr val="windowText" lastClr="000000"/>
              </a:solidFill>
              <a:latin typeface="Calibri"/>
            </a:endParaRPr>
          </a:p>
        </p:txBody>
      </p:sp>
    </p:spTree>
    <p:extLst>
      <p:ext uri="{BB962C8B-B14F-4D97-AF65-F5344CB8AC3E}">
        <p14:creationId xmlns:p14="http://schemas.microsoft.com/office/powerpoint/2010/main" val="346050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Hot Topics in Compensation and in the Board Room</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59D6B281-D8BD-2D47-8468-8BC299A909A7}" type="slidenum">
              <a:rPr lang="en-US" smtClean="0"/>
              <a:pPr/>
              <a:t>26</a:t>
            </a:fld>
            <a:endParaRPr lang="en-US" dirty="0"/>
          </a:p>
        </p:txBody>
      </p:sp>
      <p:graphicFrame>
        <p:nvGraphicFramePr>
          <p:cNvPr id="7" name="Group 334"/>
          <p:cNvGraphicFramePr>
            <a:graphicFrameLocks/>
          </p:cNvGraphicFramePr>
          <p:nvPr>
            <p:extLst>
              <p:ext uri="{D42A27DB-BD31-4B8C-83A1-F6EECF244321}">
                <p14:modId xmlns:p14="http://schemas.microsoft.com/office/powerpoint/2010/main" val="2799493605"/>
              </p:ext>
            </p:extLst>
          </p:nvPr>
        </p:nvGraphicFramePr>
        <p:xfrm>
          <a:off x="829341" y="1169575"/>
          <a:ext cx="7485318" cy="3317868"/>
        </p:xfrm>
        <a:graphic>
          <a:graphicData uri="http://schemas.openxmlformats.org/drawingml/2006/table">
            <a:tbl>
              <a:tblPr/>
              <a:tblGrid>
                <a:gridCol w="1248245"/>
                <a:gridCol w="1246862"/>
                <a:gridCol w="1246862"/>
                <a:gridCol w="1246862"/>
                <a:gridCol w="1248243"/>
                <a:gridCol w="1248244"/>
              </a:tblGrid>
              <a:tr h="290088">
                <a:tc row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Setting the Right Goals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20000"/>
                        <a:lumOff val="80000"/>
                      </a:schemeClr>
                    </a:solidFill>
                  </a:tcPr>
                </a:tc>
                <a:tc rowSpan="2" grid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Enhanced Corporate Governance</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rowSpan="2" hMerge="1">
                  <a:txBody>
                    <a:bodyPr/>
                    <a:lstStyle/>
                    <a:p>
                      <a:endParaRPr lang="en-US"/>
                    </a:p>
                  </a:txBody>
                  <a:tcPr/>
                </a:tc>
                <a:tc rowSpan="2" grid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Pay for Performance</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75000"/>
                      </a:schemeClr>
                    </a:solidFill>
                  </a:tcPr>
                </a:tc>
                <a:tc rowSpan="2" hMerge="1">
                  <a:txBody>
                    <a:bodyPr/>
                    <a:lstStyle/>
                    <a:p>
                      <a:endParaRPr lang="en-US"/>
                    </a:p>
                  </a:txBody>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Goal Setting</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388620">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Director Tenure</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290088">
                <a:tc rowSpan="2" gridSpan="3">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Balancing Risk &amp; Reward</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129166"/>
                    </a:solidFill>
                  </a:tcPr>
                </a:tc>
                <a:tc rowSpan="2" hMerge="1">
                  <a:txBody>
                    <a:bodyPr/>
                    <a:lstStyle/>
                    <a:p>
                      <a:endParaRPr lang="en-US"/>
                    </a:p>
                  </a:txBody>
                  <a:tcPr/>
                </a:tc>
                <a:tc rowSpan="2" hMerge="1">
                  <a:txBody>
                    <a:bodyPr/>
                    <a:lstStyle/>
                    <a:p>
                      <a:endParaRPr lang="en-US"/>
                    </a:p>
                  </a:txBody>
                  <a:tcPr/>
                </a:tc>
                <a:tc rowSpan="3">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Clawbacks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20000"/>
                        <a:lumOff val="80000"/>
                      </a:schemeClr>
                    </a:solidFill>
                  </a:tcPr>
                </a:tc>
                <a:tc row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Proxy Advisory Firms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CEO Pay Ratio</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39624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Shareholder Activism</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290088">
                <a:tc rowSpan="3">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Say-On-Pay</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75000"/>
                      </a:schemeClr>
                    </a:solidFill>
                  </a:tcPr>
                </a:tc>
                <a:tc rowSpan="3" grid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Compensation in Volatile Economy</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rowSpan="3" hMerge="1">
                  <a:txBody>
                    <a:bodyPr/>
                    <a:lstStyle/>
                    <a:p>
                      <a:endParaRPr lang="en-US"/>
                    </a:p>
                  </a:txBody>
                  <a:tcPr/>
                </a:tc>
                <a:tc vMerge="1">
                  <a:txBody>
                    <a:bodyPr/>
                    <a:lstStyle/>
                    <a:p>
                      <a:endParaRPr lang="en-US"/>
                    </a:p>
                  </a:txBody>
                  <a:tcPr/>
                </a:tc>
                <a:tc rowSpan="5">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Succession Planning</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129166"/>
                    </a:solidFill>
                  </a:tcPr>
                </a:tc>
                <a:tc rowSpan="2">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Single Trigger Equity Vesting</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290088">
                <a:tc vMerge="1">
                  <a:txBody>
                    <a:bodyPr/>
                    <a:lstStyle/>
                    <a:p>
                      <a:endParaRPr lang="en-US"/>
                    </a:p>
                  </a:txBody>
                  <a:tcPr/>
                </a:tc>
                <a:tc gridSpan="2" vMerge="1">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endParaRPr kumimoji="0" lang="en-US" altLang="en-US" sz="10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hMerge="1" vMerge="1">
                  <a:txBody>
                    <a:bodyPr/>
                    <a:lstStyle/>
                    <a:p>
                      <a:endParaRPr lang="en-US"/>
                    </a:p>
                  </a:txBody>
                  <a:tcPr/>
                </a:tc>
                <a:tc rowSpan="4">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Avoiding CD&amp;A Pitfalls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75000"/>
                      </a:schemeClr>
                    </a:solidFill>
                  </a:tcPr>
                </a:tc>
                <a:tc vMerge="1">
                  <a:txBody>
                    <a:bodyPr/>
                    <a:lstStyle/>
                    <a:p>
                      <a:endParaRPr lang="en-US"/>
                    </a:p>
                  </a:txBody>
                  <a:tcPr/>
                </a:tc>
                <a:tc vMerge="1">
                  <a:txBody>
                    <a:bodyPr/>
                    <a:lstStyle/>
                    <a:p>
                      <a:endParaRPr lang="en-US"/>
                    </a:p>
                  </a:txBody>
                  <a:tcPr/>
                </a:tc>
              </a:tr>
              <a:tr h="290088">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Rigor of Performance Goals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290088">
                <a:tc rowSpan="2" grid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Compensation Program Transparency</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20000"/>
                        <a:lumOff val="80000"/>
                      </a:schemeClr>
                    </a:solidFill>
                  </a:tcPr>
                </a:tc>
                <a:tc rowSpan="2" hMerge="1">
                  <a:txBody>
                    <a:bodyPr/>
                    <a:lstStyle/>
                    <a:p>
                      <a:endParaRPr lang="en-US"/>
                    </a:p>
                  </a:txBody>
                  <a:tcPr/>
                </a:tc>
                <a:tc rowSpan="2">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SEC Disclosure Rules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129166"/>
                    </a:solidFill>
                  </a:tcPr>
                </a:tc>
                <a:tc vMerge="1">
                  <a:txBody>
                    <a:bodyPr/>
                    <a:lstStyle/>
                    <a:p>
                      <a:endParaRPr lang="en-US"/>
                    </a:p>
                  </a:txBody>
                  <a:tcPr/>
                </a:tc>
                <a:tc vMerge="1">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endParaRPr kumimoji="0" lang="en-US" altLang="en-US" sz="10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vMerge="1">
                  <a:txBody>
                    <a:bodyPr/>
                    <a:lstStyle/>
                    <a:p>
                      <a:endParaRPr lang="en-US"/>
                    </a:p>
                  </a:txBody>
                  <a:tcPr/>
                </a:tc>
              </a:tr>
              <a:tr h="396240">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Director Composition</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r h="396240">
                <a:tc>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LTI Eligibility</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129166"/>
                    </a:solidFill>
                  </a:tcPr>
                </a:tc>
                <a:tc>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Proxy Access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75000"/>
                      </a:schemeClr>
                    </a:solidFill>
                  </a:tcPr>
                </a:tc>
                <a:tc gridSpan="3">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0" i="0" u="none" strike="noStrike" cap="none" normalizeH="0" baseline="0" dirty="0" smtClean="0">
                          <a:ln>
                            <a:noFill/>
                          </a:ln>
                          <a:solidFill>
                            <a:schemeClr val="tx1"/>
                          </a:solidFill>
                          <a:effectLst/>
                          <a:latin typeface="Calibri" pitchFamily="34" charset="0"/>
                          <a:cs typeface="Arial" charset="0"/>
                        </a:rPr>
                        <a:t>Problematic Pay Practices</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accent3">
                        <a:lumMod val="60000"/>
                        <a:lumOff val="40000"/>
                      </a:schemeClr>
                    </a:solidFill>
                  </a:tcPr>
                </a:tc>
                <a:tc hMerge="1">
                  <a:txBody>
                    <a:bodyPr/>
                    <a:lstStyle/>
                    <a:p>
                      <a:endParaRPr lang="en-US"/>
                    </a:p>
                  </a:txBody>
                  <a:tcPr/>
                </a:tc>
                <a:tc hMerge="1">
                  <a:txBody>
                    <a:bodyPr/>
                    <a:lstStyle>
                      <a:lvl1pPr marL="0" indent="69850" algn="l" defTabSz="914400" rtl="0" eaLnBrk="1" latinLnBrk="0" hangingPunct="1">
                        <a:spcBef>
                          <a:spcPct val="20000"/>
                        </a:spcBef>
                        <a:buClr>
                          <a:schemeClr val="accent1"/>
                        </a:buClr>
                        <a:buSzPct val="76000"/>
                        <a:buFont typeface="Wingdings 2" pitchFamily="18" charset="2"/>
                        <a:defRPr sz="1800" kern="1200">
                          <a:solidFill>
                            <a:schemeClr val="tx2"/>
                          </a:solidFill>
                          <a:latin typeface="Calibri" pitchFamily="34" charset="0"/>
                          <a:cs typeface="Arial" charset="0"/>
                        </a:defRPr>
                      </a:lvl1pPr>
                      <a:lvl2pPr marL="457200" indent="-90488" algn="l" defTabSz="914400" rtl="0" eaLnBrk="1" latinLnBrk="0" hangingPunct="1">
                        <a:spcBef>
                          <a:spcPct val="20000"/>
                        </a:spcBef>
                        <a:buClr>
                          <a:schemeClr val="accent1"/>
                        </a:buClr>
                        <a:buSzPct val="76000"/>
                        <a:buFont typeface="Wingdings 2" pitchFamily="18" charset="2"/>
                        <a:defRPr sz="1600" kern="1200">
                          <a:solidFill>
                            <a:schemeClr val="tx2"/>
                          </a:solidFill>
                          <a:latin typeface="Calibri" pitchFamily="34" charset="0"/>
                          <a:cs typeface="Arial" charset="0"/>
                        </a:defRPr>
                      </a:lvl2pPr>
                      <a:lvl3pPr marL="914400" indent="-228600" algn="l" defTabSz="914400" rtl="0" eaLnBrk="1" latinLnBrk="0" hangingPunct="1">
                        <a:spcBef>
                          <a:spcPct val="20000"/>
                        </a:spcBef>
                        <a:buClr>
                          <a:schemeClr val="accent1"/>
                        </a:buClr>
                        <a:buSzPct val="76000"/>
                        <a:buFont typeface="Wingdings 2" pitchFamily="18" charset="2"/>
                        <a:defRPr sz="1400" kern="1200">
                          <a:solidFill>
                            <a:schemeClr val="tx2"/>
                          </a:solidFill>
                          <a:latin typeface="Calibri" pitchFamily="34" charset="0"/>
                          <a:cs typeface="Arial" charset="0"/>
                        </a:defRPr>
                      </a:lvl3pPr>
                      <a:lvl4pPr marL="1371600" indent="-476250" algn="l" defTabSz="914400" rtl="0" eaLnBrk="1" latinLnBrk="0" hangingPunct="1">
                        <a:spcBef>
                          <a:spcPct val="20000"/>
                        </a:spcBef>
                        <a:buClr>
                          <a:schemeClr val="accent1"/>
                        </a:buClr>
                        <a:buSzPct val="76000"/>
                        <a:buFont typeface="Wingdings 2" pitchFamily="18" charset="2"/>
                        <a:defRPr sz="1200" kern="1200">
                          <a:solidFill>
                            <a:schemeClr val="tx2"/>
                          </a:solidFill>
                          <a:latin typeface="Calibri" pitchFamily="34" charset="0"/>
                          <a:cs typeface="Arial" charset="0"/>
                        </a:defRPr>
                      </a:lvl4pPr>
                      <a:lvl5pPr marL="1828800" indent="-731838" algn="l" defTabSz="914400" rtl="0" eaLnBrk="1" latinLnBrk="0" hangingPunct="1">
                        <a:spcBef>
                          <a:spcPct val="20000"/>
                        </a:spcBef>
                        <a:buClr>
                          <a:schemeClr val="accent1"/>
                        </a:buClr>
                        <a:buSzPct val="76000"/>
                        <a:buFont typeface="Wingdings 2" pitchFamily="18" charset="2"/>
                        <a:defRPr sz="1000" kern="1200">
                          <a:solidFill>
                            <a:schemeClr val="tx2"/>
                          </a:solidFill>
                          <a:latin typeface="Calibri" pitchFamily="34" charset="0"/>
                          <a:cs typeface="Arial" charset="0"/>
                        </a:defRPr>
                      </a:lvl5pPr>
                      <a:lvl6pPr marL="22860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6pPr>
                      <a:lvl7pPr marL="27432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7pPr>
                      <a:lvl8pPr marL="32004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8pPr>
                      <a:lvl9pPr marL="3657600" indent="-731838" algn="l" defTabSz="914400" rtl="0" eaLnBrk="1" fontAlgn="base" latinLnBrk="0" hangingPunct="1">
                        <a:spcBef>
                          <a:spcPct val="20000"/>
                        </a:spcBef>
                        <a:spcAft>
                          <a:spcPct val="0"/>
                        </a:spcAft>
                        <a:buClr>
                          <a:schemeClr val="accent1"/>
                        </a:buClr>
                        <a:buSzPct val="76000"/>
                        <a:buFont typeface="Wingdings 2" pitchFamily="18" charset="2"/>
                        <a:defRPr sz="1000" kern="1200">
                          <a:solidFill>
                            <a:schemeClr val="tx2"/>
                          </a:solidFill>
                          <a:latin typeface="Calibri" pitchFamily="34" charset="0"/>
                          <a:cs typeface="Arial" charset="0"/>
                        </a:defRPr>
                      </a:lvl9p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endParaRPr kumimoji="0" lang="en-US" altLang="en-US" sz="10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rgbClr val="129166"/>
                    </a:solidFill>
                  </a:tcPr>
                </a:tc>
                <a:tc>
                  <a:txBody>
                    <a:bodyPr/>
                    <a:lstStyle/>
                    <a:p>
                      <a:pPr marL="0" marR="0" lvl="0" indent="69850" algn="ctr" defTabSz="914400" rtl="0" eaLnBrk="1" fontAlgn="base" latinLnBrk="0" hangingPunct="1">
                        <a:lnSpc>
                          <a:spcPct val="100000"/>
                        </a:lnSpc>
                        <a:spcBef>
                          <a:spcPct val="20000"/>
                        </a:spcBef>
                        <a:spcAft>
                          <a:spcPct val="0"/>
                        </a:spcAft>
                        <a:buClr>
                          <a:schemeClr val="accent1"/>
                        </a:buClr>
                        <a:buSzPct val="76000"/>
                        <a:buFont typeface="Wingdings 2" pitchFamily="18" charset="2"/>
                        <a:buNone/>
                        <a:tabLst/>
                      </a:pPr>
                      <a:r>
                        <a:rPr kumimoji="0" lang="en-US" altLang="en-US" sz="1000" b="1" i="0" u="none" strike="noStrike" cap="none" normalizeH="0" baseline="0" dirty="0" smtClean="0">
                          <a:ln>
                            <a:noFill/>
                          </a:ln>
                          <a:solidFill>
                            <a:schemeClr val="tx1"/>
                          </a:solidFill>
                          <a:effectLst/>
                          <a:latin typeface="Calibri" pitchFamily="34" charset="0"/>
                          <a:cs typeface="Arial" charset="0"/>
                        </a:rPr>
                        <a:t>Director Compensation</a:t>
                      </a:r>
                    </a:p>
                  </a:txBody>
                  <a:tcPr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extLst>
      <p:ext uri="{BB962C8B-B14F-4D97-AF65-F5344CB8AC3E}">
        <p14:creationId xmlns:p14="http://schemas.microsoft.com/office/powerpoint/2010/main" val="37159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27</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from Investors</a:t>
            </a:r>
            <a:endParaRPr lang="en-US" sz="3600" dirty="0"/>
          </a:p>
        </p:txBody>
      </p:sp>
      <p:sp>
        <p:nvSpPr>
          <p:cNvPr id="7" name="Content Placeholder 2"/>
          <p:cNvSpPr>
            <a:spLocks noGrp="1"/>
          </p:cNvSpPr>
          <p:nvPr>
            <p:ph idx="1"/>
          </p:nvPr>
        </p:nvSpPr>
        <p:spPr>
          <a:xfrm>
            <a:off x="457200" y="1142929"/>
            <a:ext cx="8229600" cy="3524756"/>
          </a:xfrm>
        </p:spPr>
        <p:txBody>
          <a:bodyPr/>
          <a:lstStyle/>
          <a:p>
            <a:pPr marL="0" indent="0">
              <a:buNone/>
            </a:pPr>
            <a:r>
              <a:rPr lang="en-US" sz="1400" b="1" dirty="0"/>
              <a:t>How do short term objectives form the basis for long term outcomes?</a:t>
            </a:r>
            <a:endParaRPr lang="en-US" sz="1400" dirty="0"/>
          </a:p>
          <a:p>
            <a:r>
              <a:rPr lang="en-US" sz="1400" u="sng" dirty="0" smtClean="0"/>
              <a:t>Short-Term </a:t>
            </a:r>
            <a:r>
              <a:rPr lang="en-US" sz="1400" u="sng" dirty="0"/>
              <a:t>Incentive Plan</a:t>
            </a:r>
          </a:p>
          <a:p>
            <a:pPr lvl="1"/>
            <a:r>
              <a:rPr lang="en-US" sz="1400" dirty="0"/>
              <a:t>Demonstrate how compensation incentivizes the execution of an announced strategy </a:t>
            </a:r>
          </a:p>
          <a:p>
            <a:pPr lvl="2"/>
            <a:r>
              <a:rPr lang="en-US" sz="1400" dirty="0"/>
              <a:t>Metrics to look for:</a:t>
            </a:r>
          </a:p>
          <a:p>
            <a:pPr lvl="3"/>
            <a:r>
              <a:rPr lang="en-US" sz="1400" dirty="0"/>
              <a:t>Factors under management’s control that create value</a:t>
            </a:r>
          </a:p>
          <a:p>
            <a:pPr lvl="3"/>
            <a:r>
              <a:rPr lang="en-US" sz="1400" dirty="0"/>
              <a:t>A demonstrated improvement over previous periods</a:t>
            </a:r>
          </a:p>
          <a:p>
            <a:pPr lvl="3"/>
            <a:r>
              <a:rPr lang="en-US" sz="1400" dirty="0"/>
              <a:t>Business quality vs. repurchase influence</a:t>
            </a:r>
          </a:p>
          <a:p>
            <a:r>
              <a:rPr lang="en-US" sz="1400" u="sng" dirty="0" smtClean="0"/>
              <a:t>Long-Term </a:t>
            </a:r>
            <a:r>
              <a:rPr lang="en-US" sz="1400" u="sng" dirty="0"/>
              <a:t>Incentive Plan</a:t>
            </a:r>
          </a:p>
          <a:p>
            <a:pPr lvl="1"/>
            <a:r>
              <a:rPr lang="en-US" sz="1400" dirty="0"/>
              <a:t>Demonstrate outcomes commensurate with value created</a:t>
            </a:r>
          </a:p>
          <a:p>
            <a:pPr lvl="3"/>
            <a:r>
              <a:rPr lang="en-US" sz="1400" dirty="0"/>
              <a:t>Performance periods and vesting timeframes that focus on the long-term</a:t>
            </a:r>
          </a:p>
          <a:p>
            <a:pPr lvl="3"/>
            <a:r>
              <a:rPr lang="en-US" sz="1400" dirty="0"/>
              <a:t>Absolute and relative performance </a:t>
            </a:r>
          </a:p>
          <a:p>
            <a:pPr lvl="3"/>
            <a:r>
              <a:rPr lang="en-US" sz="1400" dirty="0"/>
              <a:t>Thoughtfulness in peer group </a:t>
            </a:r>
            <a:r>
              <a:rPr lang="en-US" sz="1400" dirty="0" smtClean="0"/>
              <a:t>consideration</a:t>
            </a:r>
          </a:p>
          <a:p>
            <a:pPr marL="1371600" lvl="3" indent="0">
              <a:buNone/>
            </a:pPr>
            <a:endParaRPr lang="en-US" sz="400" dirty="0"/>
          </a:p>
          <a:p>
            <a:pPr marL="0" indent="0">
              <a:buNone/>
            </a:pPr>
            <a:r>
              <a:rPr lang="en-US" sz="1300" i="1" dirty="0" smtClean="0"/>
              <a:t>From BlackRock and FPL’s webinar 2016 REIT Compensation Trends and Hot Topics </a:t>
            </a:r>
            <a:endParaRPr lang="en-US" sz="1300" i="1" dirty="0"/>
          </a:p>
        </p:txBody>
      </p:sp>
      <p:sp>
        <p:nvSpPr>
          <p:cNvPr id="8" name="Title 1"/>
          <p:cNvSpPr txBox="1">
            <a:spLocks/>
          </p:cNvSpPr>
          <p:nvPr/>
        </p:nvSpPr>
        <p:spPr>
          <a:xfrm>
            <a:off x="457199" y="791874"/>
            <a:ext cx="8229600" cy="5158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Plan Complexity and Goal Rigor</a:t>
            </a:r>
            <a:endParaRPr lang="en-US" sz="2000" b="1" u="sng" dirty="0"/>
          </a:p>
        </p:txBody>
      </p:sp>
    </p:spTree>
    <p:extLst>
      <p:ext uri="{BB962C8B-B14F-4D97-AF65-F5344CB8AC3E}">
        <p14:creationId xmlns:p14="http://schemas.microsoft.com/office/powerpoint/2010/main" val="789820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28</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from Investors</a:t>
            </a:r>
            <a:endParaRPr lang="en-US" sz="3600" dirty="0"/>
          </a:p>
        </p:txBody>
      </p:sp>
      <p:sp>
        <p:nvSpPr>
          <p:cNvPr id="9" name="Content Placeholder 2"/>
          <p:cNvSpPr>
            <a:spLocks noGrp="1"/>
          </p:cNvSpPr>
          <p:nvPr>
            <p:ph idx="1"/>
          </p:nvPr>
        </p:nvSpPr>
        <p:spPr>
          <a:xfrm>
            <a:off x="457200" y="1366223"/>
            <a:ext cx="8229600" cy="3120719"/>
          </a:xfrm>
        </p:spPr>
        <p:txBody>
          <a:bodyPr/>
          <a:lstStyle/>
          <a:p>
            <a:pPr marL="0" indent="0">
              <a:buNone/>
            </a:pPr>
            <a:r>
              <a:rPr lang="en-US" sz="1800" b="1" dirty="0"/>
              <a:t>CD&amp;A: </a:t>
            </a:r>
            <a:r>
              <a:rPr lang="en-US" sz="1800" b="1" dirty="0" smtClean="0"/>
              <a:t>How </a:t>
            </a:r>
            <a:r>
              <a:rPr lang="en-US" sz="1800" b="1" dirty="0"/>
              <a:t>did a decision demonstrate alignment with shareholder value creation?</a:t>
            </a:r>
            <a:endParaRPr lang="en-US" sz="1800" dirty="0"/>
          </a:p>
          <a:p>
            <a:r>
              <a:rPr lang="en-US" sz="1800" dirty="0" smtClean="0"/>
              <a:t>Opportunities </a:t>
            </a:r>
            <a:r>
              <a:rPr lang="en-US" sz="1800" dirty="0"/>
              <a:t>to address misunderstandings on pay outcomes</a:t>
            </a:r>
          </a:p>
          <a:p>
            <a:r>
              <a:rPr lang="en-US" sz="1800" dirty="0" smtClean="0"/>
              <a:t>Where </a:t>
            </a:r>
            <a:r>
              <a:rPr lang="en-US" sz="1800" dirty="0"/>
              <a:t>was discretion applied? Helping shareholders understand why</a:t>
            </a:r>
          </a:p>
          <a:p>
            <a:r>
              <a:rPr lang="en-US" sz="1800" dirty="0" smtClean="0"/>
              <a:t>How </a:t>
            </a:r>
            <a:r>
              <a:rPr lang="en-US" sz="1800" dirty="0"/>
              <a:t>are high water marks considered? Demonstration of sustainable growth </a:t>
            </a:r>
          </a:p>
          <a:p>
            <a:r>
              <a:rPr lang="en-US" sz="1800" dirty="0" smtClean="0"/>
              <a:t>Does </a:t>
            </a:r>
            <a:r>
              <a:rPr lang="en-US" sz="1800" dirty="0"/>
              <a:t>plan complexity dilute focus on core goals? The ‘individual performance’ </a:t>
            </a:r>
            <a:r>
              <a:rPr lang="en-US" sz="1800" dirty="0" smtClean="0"/>
              <a:t>metric</a:t>
            </a:r>
          </a:p>
          <a:p>
            <a:endParaRPr lang="en-US" sz="1800" dirty="0"/>
          </a:p>
          <a:p>
            <a:pPr marL="0" indent="0">
              <a:buNone/>
            </a:pPr>
            <a:endParaRPr lang="en-US" sz="1800" dirty="0" smtClean="0"/>
          </a:p>
          <a:p>
            <a:pPr marL="0" indent="0">
              <a:buNone/>
            </a:pPr>
            <a:r>
              <a:rPr lang="en-US" sz="1300" i="1" dirty="0"/>
              <a:t>From BlackRock and FPL’s webinar 2016 REIT Compensation Trends and Hot Topics </a:t>
            </a:r>
          </a:p>
          <a:p>
            <a:pPr marL="0" indent="0">
              <a:buNone/>
            </a:pPr>
            <a:endParaRPr lang="en-US" sz="1800" dirty="0"/>
          </a:p>
        </p:txBody>
      </p:sp>
      <p:sp>
        <p:nvSpPr>
          <p:cNvPr id="10" name="Title 1"/>
          <p:cNvSpPr txBox="1">
            <a:spLocks/>
          </p:cNvSpPr>
          <p:nvPr/>
        </p:nvSpPr>
        <p:spPr>
          <a:xfrm>
            <a:off x="457199" y="791874"/>
            <a:ext cx="8229600" cy="5158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Plan Complexity and Goal Rigor</a:t>
            </a:r>
            <a:endParaRPr lang="en-US" sz="2000" b="1" u="sng" dirty="0"/>
          </a:p>
        </p:txBody>
      </p:sp>
    </p:spTree>
    <p:extLst>
      <p:ext uri="{BB962C8B-B14F-4D97-AF65-F5344CB8AC3E}">
        <p14:creationId xmlns:p14="http://schemas.microsoft.com/office/powerpoint/2010/main" val="2574129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1178886"/>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Today’s Purpose…Agenda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b="1" dirty="0" smtClean="0"/>
              <a:t>HR Forum Survey Results</a:t>
            </a:r>
          </a:p>
          <a:p>
            <a:pPr marL="514350" indent="-514350">
              <a:buFont typeface="+mj-lt"/>
              <a:buAutoNum type="romanUcPeriod"/>
            </a:pPr>
            <a:r>
              <a:rPr lang="en-US" sz="2000" dirty="0" smtClean="0"/>
              <a:t>Legislative Items on the Way and Key Developments</a:t>
            </a:r>
          </a:p>
          <a:p>
            <a:pPr marL="514350" indent="-514350">
              <a:buFont typeface="+mj-lt"/>
              <a:buAutoNum type="romanUcPeriod"/>
            </a:pPr>
            <a:r>
              <a:rPr lang="en-US" sz="2000" dirty="0" smtClean="0"/>
              <a:t>Hot Topics in Compensation and the Board Room</a:t>
            </a:r>
          </a:p>
          <a:p>
            <a:pPr marL="514350" indent="-514350">
              <a:buFont typeface="+mj-lt"/>
              <a:buAutoNum type="romanUcPeriod"/>
            </a:pPr>
            <a:r>
              <a:rPr lang="en-US" sz="2000" dirty="0" smtClean="0"/>
              <a:t>Key REIT Executive Compensation Trends</a:t>
            </a:r>
          </a:p>
          <a:p>
            <a:pPr marL="514350" indent="-514350">
              <a:buFont typeface="+mj-lt"/>
              <a:buAutoNum type="romanUcPeriod"/>
            </a:pPr>
            <a:r>
              <a:rPr lang="en-US" sz="2000" dirty="0" smtClean="0"/>
              <a:t>Hot Topics for HR in 2016</a:t>
            </a:r>
          </a:p>
          <a:p>
            <a:pPr marL="514350" indent="-514350">
              <a:buFont typeface="+mj-lt"/>
              <a:buAutoNum type="romanUcPeriod"/>
            </a:pPr>
            <a:r>
              <a:rPr lang="en-US" sz="2000"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2</a:t>
            </a:fld>
            <a:endParaRPr lang="en-US" dirty="0"/>
          </a:p>
        </p:txBody>
      </p:sp>
    </p:spTree>
    <p:extLst>
      <p:ext uri="{BB962C8B-B14F-4D97-AF65-F5344CB8AC3E}">
        <p14:creationId xmlns:p14="http://schemas.microsoft.com/office/powerpoint/2010/main" val="3474750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29</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from Investors</a:t>
            </a:r>
            <a:endParaRPr lang="en-US" sz="3600" dirty="0"/>
          </a:p>
        </p:txBody>
      </p:sp>
      <p:sp>
        <p:nvSpPr>
          <p:cNvPr id="10" name="Content Placeholder 2"/>
          <p:cNvSpPr>
            <a:spLocks noGrp="1"/>
          </p:cNvSpPr>
          <p:nvPr>
            <p:ph idx="1"/>
          </p:nvPr>
        </p:nvSpPr>
        <p:spPr>
          <a:xfrm>
            <a:off x="457200" y="1366223"/>
            <a:ext cx="8229600" cy="4269035"/>
          </a:xfrm>
        </p:spPr>
        <p:txBody>
          <a:bodyPr/>
          <a:lstStyle/>
          <a:p>
            <a:pPr marL="0" indent="0">
              <a:buNone/>
            </a:pPr>
            <a:r>
              <a:rPr lang="en-US" sz="1800" b="1" dirty="0"/>
              <a:t>Articulating compensation committee work	</a:t>
            </a:r>
            <a:endParaRPr lang="en-US" sz="1800" dirty="0"/>
          </a:p>
          <a:p>
            <a:r>
              <a:rPr lang="en-US" sz="1800" dirty="0" smtClean="0"/>
              <a:t>Information </a:t>
            </a:r>
            <a:r>
              <a:rPr lang="en-US" sz="1800" dirty="0"/>
              <a:t>asymmetries in shareholder engagement – who steers the plan?</a:t>
            </a:r>
          </a:p>
          <a:p>
            <a:pPr lvl="0"/>
            <a:r>
              <a:rPr lang="en-US" sz="1800" dirty="0" smtClean="0"/>
              <a:t>Defining </a:t>
            </a:r>
            <a:r>
              <a:rPr lang="en-US" sz="1800" dirty="0"/>
              <a:t>Management Say on Pay (MSOP) “failure”</a:t>
            </a:r>
          </a:p>
          <a:p>
            <a:pPr lvl="0"/>
            <a:r>
              <a:rPr lang="en-US" sz="1800" dirty="0" smtClean="0"/>
              <a:t>Boilerplate </a:t>
            </a:r>
            <a:r>
              <a:rPr lang="en-US" sz="1800" dirty="0"/>
              <a:t>disclosures </a:t>
            </a:r>
            <a:r>
              <a:rPr lang="en-US" sz="1800" dirty="0" smtClean="0"/>
              <a:t>vs. </a:t>
            </a:r>
            <a:r>
              <a:rPr lang="en-US" sz="1800" dirty="0"/>
              <a:t>contextual storytelling</a:t>
            </a:r>
          </a:p>
          <a:p>
            <a:pPr lvl="0"/>
            <a:r>
              <a:rPr lang="en-US" sz="1800" dirty="0" smtClean="0"/>
              <a:t>Director </a:t>
            </a:r>
            <a:r>
              <a:rPr lang="en-US" sz="1800" dirty="0"/>
              <a:t>independence and relevant </a:t>
            </a:r>
            <a:r>
              <a:rPr lang="en-US" sz="1800" dirty="0" smtClean="0"/>
              <a:t>experience</a:t>
            </a:r>
          </a:p>
          <a:p>
            <a:pPr lvl="0"/>
            <a:endParaRPr lang="en-US" sz="1800" dirty="0"/>
          </a:p>
          <a:p>
            <a:pPr lvl="0"/>
            <a:endParaRPr lang="en-US" sz="1800" dirty="0" smtClean="0"/>
          </a:p>
          <a:p>
            <a:pPr lvl="0"/>
            <a:endParaRPr lang="en-US" sz="1800" dirty="0"/>
          </a:p>
          <a:p>
            <a:pPr marL="0" indent="0">
              <a:buNone/>
            </a:pPr>
            <a:r>
              <a:rPr lang="en-US" sz="1300" i="1" dirty="0"/>
              <a:t>From BlackRock and FPL’s webinar 2016 REIT Compensation Trends and Hot Topics </a:t>
            </a:r>
          </a:p>
          <a:p>
            <a:pPr marL="0" lvl="0" indent="0">
              <a:buNone/>
            </a:pPr>
            <a:endParaRPr lang="en-US" sz="1800" dirty="0"/>
          </a:p>
        </p:txBody>
      </p:sp>
      <p:sp>
        <p:nvSpPr>
          <p:cNvPr id="11" name="Title 1"/>
          <p:cNvSpPr txBox="1">
            <a:spLocks/>
          </p:cNvSpPr>
          <p:nvPr/>
        </p:nvSpPr>
        <p:spPr>
          <a:xfrm>
            <a:off x="457199" y="791874"/>
            <a:ext cx="8229600" cy="5158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Plan Complexity and Goal Rigor</a:t>
            </a:r>
            <a:endParaRPr lang="en-US" sz="2000" b="1" u="sng" dirty="0"/>
          </a:p>
        </p:txBody>
      </p:sp>
    </p:spTree>
    <p:extLst>
      <p:ext uri="{BB962C8B-B14F-4D97-AF65-F5344CB8AC3E}">
        <p14:creationId xmlns:p14="http://schemas.microsoft.com/office/powerpoint/2010/main" val="1348707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30</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from Investors</a:t>
            </a:r>
            <a:endParaRPr lang="en-US" sz="3600" dirty="0"/>
          </a:p>
        </p:txBody>
      </p:sp>
      <p:sp>
        <p:nvSpPr>
          <p:cNvPr id="6" name="Content Placeholder 2"/>
          <p:cNvSpPr>
            <a:spLocks noGrp="1"/>
          </p:cNvSpPr>
          <p:nvPr>
            <p:ph idx="1"/>
          </p:nvPr>
        </p:nvSpPr>
        <p:spPr>
          <a:xfrm>
            <a:off x="457200" y="1366223"/>
            <a:ext cx="8229600" cy="3577919"/>
          </a:xfrm>
        </p:spPr>
        <p:txBody>
          <a:bodyPr/>
          <a:lstStyle/>
          <a:p>
            <a:pPr marL="0" indent="0">
              <a:buNone/>
            </a:pPr>
            <a:r>
              <a:rPr lang="en-US" sz="1800" b="1" dirty="0"/>
              <a:t>Recent developments </a:t>
            </a:r>
            <a:endParaRPr lang="en-US" sz="1800" dirty="0"/>
          </a:p>
          <a:p>
            <a:r>
              <a:rPr lang="en-US" sz="1800" dirty="0" smtClean="0"/>
              <a:t>New </a:t>
            </a:r>
            <a:r>
              <a:rPr lang="en-US" sz="1800" dirty="0"/>
              <a:t>GICS designation combined with growing academic evidence on governance features raises expectations of establishing a proactive awareness and track record</a:t>
            </a:r>
          </a:p>
          <a:p>
            <a:pPr lvl="0"/>
            <a:r>
              <a:rPr lang="en-US" sz="1800" dirty="0" smtClean="0"/>
              <a:t>Activist </a:t>
            </a:r>
            <a:r>
              <a:rPr lang="en-US" sz="1800" dirty="0"/>
              <a:t>and special interest campaigns placing heavy emphasis on governance as a key management and board quality indicator</a:t>
            </a:r>
          </a:p>
          <a:p>
            <a:pPr lvl="0"/>
            <a:r>
              <a:rPr lang="en-US" sz="1800" dirty="0" smtClean="0"/>
              <a:t>Starting </a:t>
            </a:r>
            <a:r>
              <a:rPr lang="en-US" sz="1800" dirty="0"/>
              <a:t>point for the evaluation of a board of directors during contentious situations like proxy contests, M&amp;A, or public </a:t>
            </a:r>
            <a:r>
              <a:rPr lang="en-US" sz="1800" dirty="0" smtClean="0"/>
              <a:t>campaigns</a:t>
            </a:r>
          </a:p>
          <a:p>
            <a:pPr lvl="0"/>
            <a:endParaRPr lang="en-US" sz="1800" dirty="0"/>
          </a:p>
          <a:p>
            <a:pPr lvl="0"/>
            <a:endParaRPr lang="en-US" sz="1800" dirty="0" smtClean="0"/>
          </a:p>
          <a:p>
            <a:pPr marL="0" indent="0">
              <a:buNone/>
            </a:pPr>
            <a:r>
              <a:rPr lang="en-US" sz="1300" i="1" dirty="0"/>
              <a:t>From BlackRock and FPL’s webinar 2016 REIT Compensation Trends and Hot Topics </a:t>
            </a:r>
          </a:p>
          <a:p>
            <a:pPr marL="0" lvl="0" indent="0">
              <a:buNone/>
            </a:pPr>
            <a:endParaRPr lang="en-US" sz="1800" dirty="0"/>
          </a:p>
        </p:txBody>
      </p:sp>
      <p:sp>
        <p:nvSpPr>
          <p:cNvPr id="7" name="Title 1"/>
          <p:cNvSpPr txBox="1">
            <a:spLocks/>
          </p:cNvSpPr>
          <p:nvPr/>
        </p:nvSpPr>
        <p:spPr>
          <a:xfrm>
            <a:off x="457200" y="94398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Increasing Attention &amp; Governance Track Record</a:t>
            </a:r>
            <a:endParaRPr lang="en-US" sz="2000" b="1" u="sng" dirty="0"/>
          </a:p>
        </p:txBody>
      </p:sp>
    </p:spTree>
    <p:extLst>
      <p:ext uri="{BB962C8B-B14F-4D97-AF65-F5344CB8AC3E}">
        <p14:creationId xmlns:p14="http://schemas.microsoft.com/office/powerpoint/2010/main" val="1822900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31</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from Investors</a:t>
            </a:r>
            <a:endParaRPr lang="en-US" sz="3600" dirty="0"/>
          </a:p>
        </p:txBody>
      </p:sp>
      <p:sp>
        <p:nvSpPr>
          <p:cNvPr id="7" name="Content Placeholder 2"/>
          <p:cNvSpPr>
            <a:spLocks noGrp="1"/>
          </p:cNvSpPr>
          <p:nvPr>
            <p:ph idx="1"/>
          </p:nvPr>
        </p:nvSpPr>
        <p:spPr>
          <a:xfrm>
            <a:off x="457200" y="1366221"/>
            <a:ext cx="8229600" cy="4968094"/>
          </a:xfrm>
        </p:spPr>
        <p:txBody>
          <a:bodyPr/>
          <a:lstStyle/>
          <a:p>
            <a:pPr marL="0" indent="0">
              <a:buNone/>
            </a:pPr>
            <a:r>
              <a:rPr lang="en-US" sz="1800" b="1" dirty="0"/>
              <a:t>Establishing a ‘reputation for good governance’</a:t>
            </a:r>
            <a:endParaRPr lang="en-US" sz="1800" dirty="0"/>
          </a:p>
          <a:p>
            <a:r>
              <a:rPr lang="en-US" sz="1800" dirty="0" smtClean="0"/>
              <a:t>Clear </a:t>
            </a:r>
            <a:r>
              <a:rPr lang="en-US" sz="1800" dirty="0"/>
              <a:t>communication channels, availability, and responsiveness more important than ever before</a:t>
            </a:r>
          </a:p>
          <a:p>
            <a:pPr lvl="0"/>
            <a:r>
              <a:rPr lang="en-US" sz="1800" dirty="0" smtClean="0"/>
              <a:t>Knowing </a:t>
            </a:r>
            <a:r>
              <a:rPr lang="en-US" sz="1800" dirty="0"/>
              <a:t>your shareholder base before the 11</a:t>
            </a:r>
            <a:r>
              <a:rPr lang="en-US" sz="1800" baseline="30000" dirty="0"/>
              <a:t>th</a:t>
            </a:r>
            <a:r>
              <a:rPr lang="en-US" sz="1800" dirty="0"/>
              <a:t> hour</a:t>
            </a:r>
          </a:p>
          <a:p>
            <a:pPr lvl="0"/>
            <a:r>
              <a:rPr lang="en-US" sz="1800" dirty="0" smtClean="0"/>
              <a:t>Well-articulated </a:t>
            </a:r>
            <a:r>
              <a:rPr lang="en-US" sz="1800" dirty="0"/>
              <a:t>director selection process and board composition philosophy </a:t>
            </a:r>
          </a:p>
          <a:p>
            <a:pPr lvl="1"/>
            <a:r>
              <a:rPr lang="en-US" sz="1800" dirty="0"/>
              <a:t>including relevant, current, and demonstrated director skills</a:t>
            </a:r>
          </a:p>
          <a:p>
            <a:pPr lvl="0"/>
            <a:r>
              <a:rPr lang="en-US" sz="1800" dirty="0" smtClean="0"/>
              <a:t>Unquestionable </a:t>
            </a:r>
            <a:r>
              <a:rPr lang="en-US" sz="1800" dirty="0"/>
              <a:t>independence that supports objective board discussions </a:t>
            </a:r>
          </a:p>
          <a:p>
            <a:pPr lvl="1"/>
            <a:r>
              <a:rPr lang="en-US" sz="1800" dirty="0"/>
              <a:t>listing standard only the beginning</a:t>
            </a:r>
          </a:p>
          <a:p>
            <a:pPr lvl="0"/>
            <a:r>
              <a:rPr lang="en-US" sz="1800" dirty="0" smtClean="0"/>
              <a:t>Responsiveness </a:t>
            </a:r>
            <a:r>
              <a:rPr lang="en-US" sz="1800" dirty="0"/>
              <a:t>to historical votes – does the board know when to act</a:t>
            </a:r>
            <a:r>
              <a:rPr lang="en-US" sz="1800" dirty="0" smtClean="0"/>
              <a:t>?</a:t>
            </a:r>
            <a:r>
              <a:rPr lang="en-US" sz="1800" dirty="0"/>
              <a:t> </a:t>
            </a:r>
            <a:endParaRPr lang="en-US" sz="1800" dirty="0" smtClean="0"/>
          </a:p>
          <a:p>
            <a:pPr marL="0" indent="0">
              <a:buNone/>
            </a:pPr>
            <a:r>
              <a:rPr lang="en-US" sz="1300" i="1" dirty="0"/>
              <a:t>From BlackRock and FPL’s webinar 2016 REIT Compensation Trends and Hot Topics </a:t>
            </a:r>
          </a:p>
          <a:p>
            <a:pPr marL="0" lvl="0" indent="0">
              <a:buNone/>
            </a:pPr>
            <a:endParaRPr lang="en-US" sz="1800" dirty="0"/>
          </a:p>
        </p:txBody>
      </p:sp>
      <p:sp>
        <p:nvSpPr>
          <p:cNvPr id="8" name="Title 1"/>
          <p:cNvSpPr txBox="1">
            <a:spLocks/>
          </p:cNvSpPr>
          <p:nvPr/>
        </p:nvSpPr>
        <p:spPr>
          <a:xfrm>
            <a:off x="457200" y="94398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Increasing Attention &amp; Governance Track Record</a:t>
            </a:r>
            <a:endParaRPr lang="en-US" sz="2000" b="1" u="sng" dirty="0"/>
          </a:p>
        </p:txBody>
      </p:sp>
    </p:spTree>
    <p:extLst>
      <p:ext uri="{BB962C8B-B14F-4D97-AF65-F5344CB8AC3E}">
        <p14:creationId xmlns:p14="http://schemas.microsoft.com/office/powerpoint/2010/main" val="3240874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2295352"/>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dirty="0" smtClean="0">
                <a:solidFill>
                  <a:schemeClr val="bg1">
                    <a:lumMod val="50000"/>
                  </a:schemeClr>
                </a:solidFill>
              </a:rPr>
              <a:t>HR Forum Survey Results</a:t>
            </a:r>
          </a:p>
          <a:p>
            <a:pPr marL="514350" indent="-514350">
              <a:buFont typeface="+mj-lt"/>
              <a:buAutoNum type="romanUcPeriod"/>
            </a:pPr>
            <a:r>
              <a:rPr lang="en-US" sz="2000" dirty="0" smtClean="0">
                <a:solidFill>
                  <a:schemeClr val="bg1">
                    <a:lumMod val="50000"/>
                  </a:schemeClr>
                </a:solidFill>
              </a:rPr>
              <a:t>Legislative Items on the Way and Key Developments</a:t>
            </a:r>
          </a:p>
          <a:p>
            <a:pPr marL="514350" indent="-514350">
              <a:buFont typeface="+mj-lt"/>
              <a:buAutoNum type="romanUcPeriod"/>
            </a:pPr>
            <a:r>
              <a:rPr lang="en-US" sz="2000" dirty="0" smtClean="0">
                <a:solidFill>
                  <a:schemeClr val="bg1">
                    <a:lumMod val="50000"/>
                  </a:schemeClr>
                </a:solidFill>
              </a:rPr>
              <a:t>Hot Topics in Compensation and the Board Room</a:t>
            </a:r>
          </a:p>
          <a:p>
            <a:pPr marL="514350" indent="-514350">
              <a:buFont typeface="+mj-lt"/>
              <a:buAutoNum type="romanUcPeriod"/>
            </a:pPr>
            <a:r>
              <a:rPr lang="en-US" sz="2000" b="1" dirty="0" smtClean="0"/>
              <a:t>Key REIT Executive Compensation Trends</a:t>
            </a:r>
          </a:p>
          <a:p>
            <a:pPr marL="514350" indent="-514350">
              <a:buFont typeface="+mj-lt"/>
              <a:buAutoNum type="romanUcPeriod"/>
            </a:pPr>
            <a:r>
              <a:rPr lang="en-US" sz="2000" dirty="0" smtClean="0"/>
              <a:t>Hot Topics for HR in 2016</a:t>
            </a:r>
          </a:p>
          <a:p>
            <a:pPr marL="514350" indent="-514350">
              <a:buFont typeface="+mj-lt"/>
              <a:buAutoNum type="romanUcPeriod"/>
            </a:pPr>
            <a:r>
              <a:rPr lang="en-US" sz="2000"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32</a:t>
            </a:fld>
            <a:endParaRPr lang="en-US" dirty="0"/>
          </a:p>
        </p:txBody>
      </p:sp>
    </p:spTree>
    <p:extLst>
      <p:ext uri="{BB962C8B-B14F-4D97-AF65-F5344CB8AC3E}">
        <p14:creationId xmlns:p14="http://schemas.microsoft.com/office/powerpoint/2010/main" val="585247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p:cNvGraphicFramePr>
            <a:graphicFrameLocks noGrp="1"/>
          </p:cNvGraphicFramePr>
          <p:nvPr>
            <p:ph idx="1"/>
            <p:extLst>
              <p:ext uri="{D42A27DB-BD31-4B8C-83A1-F6EECF244321}">
                <p14:modId xmlns:p14="http://schemas.microsoft.com/office/powerpoint/2010/main" val="3345941964"/>
              </p:ext>
            </p:extLst>
          </p:nvPr>
        </p:nvGraphicFramePr>
        <p:xfrm>
          <a:off x="1392865" y="829314"/>
          <a:ext cx="6634716" cy="381711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47700" y="110282"/>
            <a:ext cx="8229600" cy="857250"/>
          </a:xfrm>
        </p:spPr>
        <p:txBody>
          <a:bodyPr/>
          <a:lstStyle/>
          <a:p>
            <a:r>
              <a:rPr lang="en-US" dirty="0" smtClean="0"/>
              <a:t>REIT Performance by Sector</a:t>
            </a:r>
            <a:endParaRPr lang="en-US" dirty="0"/>
          </a:p>
        </p:txBody>
      </p:sp>
      <p:sp>
        <p:nvSpPr>
          <p:cNvPr id="4" name="Slide Number Placeholder 3"/>
          <p:cNvSpPr>
            <a:spLocks noGrp="1"/>
          </p:cNvSpPr>
          <p:nvPr>
            <p:ph type="sldNum" sz="quarter" idx="12"/>
          </p:nvPr>
        </p:nvSpPr>
        <p:spPr/>
        <p:txBody>
          <a:bodyPr/>
          <a:lstStyle/>
          <a:p>
            <a:fld id="{59D6B281-D8BD-2D47-8468-8BC299A909A7}" type="slidenum">
              <a:rPr lang="en-US" smtClean="0"/>
              <a:pPr/>
              <a:t>33</a:t>
            </a:fld>
            <a:endParaRPr lang="en-US" dirty="0"/>
          </a:p>
        </p:txBody>
      </p:sp>
    </p:spTree>
    <p:extLst>
      <p:ext uri="{BB962C8B-B14F-4D97-AF65-F5344CB8AC3E}">
        <p14:creationId xmlns:p14="http://schemas.microsoft.com/office/powerpoint/2010/main" val="1091991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10282"/>
            <a:ext cx="8229600" cy="857250"/>
          </a:xfrm>
        </p:spPr>
        <p:txBody>
          <a:bodyPr/>
          <a:lstStyle/>
          <a:p>
            <a:r>
              <a:rPr lang="en-US" dirty="0" smtClean="0"/>
              <a:t>REIT Performance by Sector</a:t>
            </a:r>
            <a:endParaRPr lang="en-US" dirty="0"/>
          </a:p>
        </p:txBody>
      </p:sp>
      <p:sp>
        <p:nvSpPr>
          <p:cNvPr id="4" name="Slide Number Placeholder 3"/>
          <p:cNvSpPr>
            <a:spLocks noGrp="1"/>
          </p:cNvSpPr>
          <p:nvPr>
            <p:ph type="sldNum" sz="quarter" idx="12"/>
          </p:nvPr>
        </p:nvSpPr>
        <p:spPr/>
        <p:txBody>
          <a:bodyPr/>
          <a:lstStyle/>
          <a:p>
            <a:fld id="{59D6B281-D8BD-2D47-8468-8BC299A909A7}" type="slidenum">
              <a:rPr lang="en-US" smtClean="0"/>
              <a:pPr/>
              <a:t>34</a:t>
            </a:fld>
            <a:endParaRPr lang="en-US" dirty="0"/>
          </a:p>
        </p:txBody>
      </p:sp>
      <p:graphicFrame>
        <p:nvGraphicFramePr>
          <p:cNvPr id="8" name="Chart 7"/>
          <p:cNvGraphicFramePr/>
          <p:nvPr>
            <p:extLst>
              <p:ext uri="{D42A27DB-BD31-4B8C-83A1-F6EECF244321}">
                <p14:modId xmlns:p14="http://schemas.microsoft.com/office/powerpoint/2010/main" val="2769606314"/>
              </p:ext>
            </p:extLst>
          </p:nvPr>
        </p:nvGraphicFramePr>
        <p:xfrm>
          <a:off x="4578452" y="1378042"/>
          <a:ext cx="3553955" cy="328896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6129" y="854882"/>
            <a:ext cx="2376718" cy="68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886550263"/>
              </p:ext>
            </p:extLst>
          </p:nvPr>
        </p:nvGraphicFramePr>
        <p:xfrm>
          <a:off x="7786997" y="2959387"/>
          <a:ext cx="1301965" cy="2146935"/>
        </p:xfrm>
        <a:graphic>
          <a:graphicData uri="http://schemas.openxmlformats.org/drawingml/2006/table">
            <a:tbl>
              <a:tblPr>
                <a:tableStyleId>{5C22544A-7EE6-4342-B048-85BDC9FD1C3A}</a:tableStyleId>
              </a:tblPr>
              <a:tblGrid>
                <a:gridCol w="919192"/>
                <a:gridCol w="382773"/>
              </a:tblGrid>
              <a:tr h="306705">
                <a:tc>
                  <a:txBody>
                    <a:bodyPr/>
                    <a:lstStyle/>
                    <a:p>
                      <a:pPr algn="ctr" fontAlgn="ctr"/>
                      <a:r>
                        <a:rPr lang="en-US" sz="1000" b="1" i="0" u="none" strike="noStrike" dirty="0" smtClean="0">
                          <a:solidFill>
                            <a:schemeClr val="tx1"/>
                          </a:solidFill>
                          <a:effectLst/>
                          <a:latin typeface="Calibri"/>
                        </a:rPr>
                        <a:t>Self Storage</a:t>
                      </a:r>
                      <a:endParaRPr lang="en-US" sz="1000" b="1" i="0" u="none" strike="noStrike" dirty="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000" b="0" i="0" u="none" strike="noStrike" dirty="0" smtClean="0">
                          <a:solidFill>
                            <a:srgbClr val="000000"/>
                          </a:solidFill>
                          <a:effectLst/>
                          <a:latin typeface="Calibri"/>
                        </a:rPr>
                        <a:t>169.30</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Residential</a:t>
                      </a:r>
                      <a:endParaRPr lang="en-US" sz="1000" b="1" i="0" u="none" strike="noStrike" dirty="0">
                        <a:solidFill>
                          <a:schemeClr val="bg1"/>
                        </a:solidFill>
                        <a:effectLst/>
                        <a:latin typeface="Calibri"/>
                      </a:endParaRPr>
                    </a:p>
                  </a:txBody>
                  <a:tcPr marL="9525" marR="9525" marT="9525" marB="0" anchor="ctr">
                    <a:solidFill>
                      <a:schemeClr val="accent4">
                        <a:lumMod val="75000"/>
                      </a:schemeClr>
                    </a:solidFill>
                  </a:tcPr>
                </a:tc>
                <a:tc>
                  <a:txBody>
                    <a:bodyPr/>
                    <a:lstStyle/>
                    <a:p>
                      <a:pPr algn="ctr" fontAlgn="ctr"/>
                      <a:r>
                        <a:rPr lang="en-US" sz="1000" b="0" i="0" u="none" strike="noStrike" dirty="0" smtClean="0">
                          <a:solidFill>
                            <a:srgbClr val="000000"/>
                          </a:solidFill>
                          <a:effectLst/>
                          <a:latin typeface="Calibri"/>
                        </a:rPr>
                        <a:t>167.47</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Industrial</a:t>
                      </a:r>
                      <a:endParaRPr lang="en-US" sz="1000" b="1" i="0" u="none" strike="noStrike" dirty="0">
                        <a:solidFill>
                          <a:schemeClr val="bg1"/>
                        </a:solidFill>
                        <a:effectLst/>
                        <a:latin typeface="Calibri"/>
                      </a:endParaRPr>
                    </a:p>
                  </a:txBody>
                  <a:tcPr marL="9525" marR="9525" marT="9525" marB="0" anchor="ctr">
                    <a:solidFill>
                      <a:schemeClr val="accent1">
                        <a:lumMod val="75000"/>
                      </a:schemeClr>
                    </a:solidFill>
                  </a:tcPr>
                </a:tc>
                <a:tc>
                  <a:txBody>
                    <a:bodyPr/>
                    <a:lstStyle/>
                    <a:p>
                      <a:pPr algn="ctr" fontAlgn="ctr"/>
                      <a:r>
                        <a:rPr lang="en-US" sz="1000" b="0" i="0" u="none" strike="noStrike" dirty="0" smtClean="0">
                          <a:solidFill>
                            <a:srgbClr val="000000"/>
                          </a:solidFill>
                          <a:effectLst/>
                          <a:latin typeface="Calibri"/>
                        </a:rPr>
                        <a:t>162.14</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Retail</a:t>
                      </a:r>
                      <a:endParaRPr lang="en-US" sz="1000" b="1" i="0" u="none" strike="noStrike" dirty="0">
                        <a:solidFill>
                          <a:schemeClr val="bg1"/>
                        </a:solidFill>
                        <a:effectLst/>
                        <a:latin typeface="Calibri"/>
                      </a:endParaRPr>
                    </a:p>
                  </a:txBody>
                  <a:tcPr marL="9525" marR="9525" marT="9525" marB="0" anchor="ctr">
                    <a:solidFill>
                      <a:schemeClr val="accent3">
                        <a:lumMod val="75000"/>
                      </a:schemeClr>
                    </a:solidFill>
                  </a:tcPr>
                </a:tc>
                <a:tc>
                  <a:txBody>
                    <a:bodyPr/>
                    <a:lstStyle/>
                    <a:p>
                      <a:pPr algn="ctr" fontAlgn="ctr"/>
                      <a:r>
                        <a:rPr lang="en-US" sz="1000" b="0" i="0" u="none" strike="noStrike" dirty="0" smtClean="0">
                          <a:solidFill>
                            <a:srgbClr val="000000"/>
                          </a:solidFill>
                          <a:effectLst/>
                          <a:latin typeface="Calibri"/>
                        </a:rPr>
                        <a:t>155.16</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Health Care</a:t>
                      </a:r>
                      <a:endParaRPr lang="en-US" sz="1000" b="1" i="0" u="none" strike="noStrike" dirty="0">
                        <a:solidFill>
                          <a:schemeClr val="bg1"/>
                        </a:solidFill>
                        <a:effectLst/>
                        <a:latin typeface="Calibri"/>
                      </a:endParaRPr>
                    </a:p>
                  </a:txBody>
                  <a:tcPr marL="9525" marR="9525" marT="9525" marB="0" anchor="ctr">
                    <a:solidFill>
                      <a:schemeClr val="accent6">
                        <a:lumMod val="75000"/>
                      </a:schemeClr>
                    </a:solidFill>
                  </a:tcPr>
                </a:tc>
                <a:tc>
                  <a:txBody>
                    <a:bodyPr/>
                    <a:lstStyle/>
                    <a:p>
                      <a:pPr algn="ctr" fontAlgn="ctr"/>
                      <a:r>
                        <a:rPr lang="en-US" sz="1000" b="0" i="0" u="none" strike="noStrike" dirty="0" smtClean="0">
                          <a:solidFill>
                            <a:srgbClr val="000000"/>
                          </a:solidFill>
                          <a:effectLst/>
                          <a:latin typeface="Calibri"/>
                        </a:rPr>
                        <a:t>150.62</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Office</a:t>
                      </a:r>
                      <a:endParaRPr lang="en-US" sz="1000" b="1" i="0" u="none" strike="noStrike" dirty="0">
                        <a:solidFill>
                          <a:schemeClr val="bg1"/>
                        </a:solidFill>
                        <a:effectLst/>
                        <a:latin typeface="Calibri"/>
                      </a:endParaRPr>
                    </a:p>
                  </a:txBody>
                  <a:tcPr marL="9525" marR="9525" marT="9525" marB="0" anchor="ctr">
                    <a:solidFill>
                      <a:schemeClr val="accent2">
                        <a:lumMod val="75000"/>
                      </a:schemeClr>
                    </a:solidFill>
                  </a:tcPr>
                </a:tc>
                <a:tc>
                  <a:txBody>
                    <a:bodyPr/>
                    <a:lstStyle/>
                    <a:p>
                      <a:pPr algn="ctr" fontAlgn="ctr"/>
                      <a:r>
                        <a:rPr lang="en-US" sz="1000" b="0" i="0" u="none" strike="noStrike" dirty="0" smtClean="0">
                          <a:solidFill>
                            <a:srgbClr val="000000"/>
                          </a:solidFill>
                          <a:effectLst/>
                          <a:latin typeface="Calibri"/>
                        </a:rPr>
                        <a:t>146.45</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r h="306705">
                <a:tc>
                  <a:txBody>
                    <a:bodyPr/>
                    <a:lstStyle/>
                    <a:p>
                      <a:pPr algn="ctr" fontAlgn="ctr"/>
                      <a:r>
                        <a:rPr lang="en-US" sz="1000" b="1" i="0" u="none" strike="noStrike" dirty="0" smtClean="0">
                          <a:solidFill>
                            <a:schemeClr val="bg1"/>
                          </a:solidFill>
                          <a:effectLst/>
                          <a:latin typeface="Calibri"/>
                        </a:rPr>
                        <a:t>Lodging/Resorts</a:t>
                      </a:r>
                      <a:endParaRPr lang="en-US" sz="1000" b="1" i="0" u="none" strike="noStrike" dirty="0">
                        <a:solidFill>
                          <a:schemeClr val="bg1"/>
                        </a:solidFill>
                        <a:effectLst/>
                        <a:latin typeface="Calibri"/>
                      </a:endParaRPr>
                    </a:p>
                  </a:txBody>
                  <a:tcPr marL="9525" marR="9525" marT="9525" marB="0" anchor="ctr">
                    <a:solidFill>
                      <a:schemeClr val="accent5">
                        <a:lumMod val="75000"/>
                      </a:schemeClr>
                    </a:solidFill>
                  </a:tcPr>
                </a:tc>
                <a:tc>
                  <a:txBody>
                    <a:bodyPr/>
                    <a:lstStyle/>
                    <a:p>
                      <a:pPr algn="ctr" fontAlgn="ctr"/>
                      <a:r>
                        <a:rPr lang="en-US" sz="1000" b="0" i="0" u="none" strike="noStrike" dirty="0" smtClean="0">
                          <a:solidFill>
                            <a:srgbClr val="000000"/>
                          </a:solidFill>
                          <a:effectLst/>
                          <a:latin typeface="Calibri"/>
                        </a:rPr>
                        <a:t>113.79</a:t>
                      </a:r>
                      <a:endParaRPr lang="en-US" sz="1000" b="0" i="0" u="none" strike="noStrike" dirty="0">
                        <a:solidFill>
                          <a:srgbClr val="000000"/>
                        </a:solidFill>
                        <a:effectLst/>
                        <a:latin typeface="Calibri"/>
                      </a:endParaRPr>
                    </a:p>
                  </a:txBody>
                  <a:tcPr marL="9525" marR="9525" marT="9525" marB="0" anchor="ctr">
                    <a:solidFill>
                      <a:schemeClr val="bg1">
                        <a:lumMod val="95000"/>
                      </a:schemeClr>
                    </a:solidFill>
                  </a:tcPr>
                </a:tc>
              </a:tr>
            </a:tbl>
          </a:graphicData>
        </a:graphic>
      </p:graphicFrame>
      <p:graphicFrame>
        <p:nvGraphicFramePr>
          <p:cNvPr id="10" name="Chart 9"/>
          <p:cNvGraphicFramePr/>
          <p:nvPr>
            <p:extLst>
              <p:ext uri="{D42A27DB-BD31-4B8C-83A1-F6EECF244321}">
                <p14:modId xmlns:p14="http://schemas.microsoft.com/office/powerpoint/2010/main" val="3179071684"/>
              </p:ext>
            </p:extLst>
          </p:nvPr>
        </p:nvGraphicFramePr>
        <p:xfrm>
          <a:off x="414079" y="1375165"/>
          <a:ext cx="3557016" cy="3291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890398144"/>
              </p:ext>
            </p:extLst>
          </p:nvPr>
        </p:nvGraphicFramePr>
        <p:xfrm>
          <a:off x="3184979" y="2959009"/>
          <a:ext cx="1334697" cy="2146935"/>
        </p:xfrm>
        <a:graphic>
          <a:graphicData uri="http://schemas.openxmlformats.org/drawingml/2006/table">
            <a:tbl>
              <a:tblPr>
                <a:tableStyleId>{5C22544A-7EE6-4342-B048-85BDC9FD1C3A}</a:tableStyleId>
              </a:tblPr>
              <a:tblGrid>
                <a:gridCol w="923544"/>
                <a:gridCol w="411153"/>
              </a:tblGrid>
              <a:tr h="306705">
                <a:tc>
                  <a:txBody>
                    <a:bodyPr/>
                    <a:lstStyle/>
                    <a:p>
                      <a:pPr algn="ctr" fontAlgn="ctr"/>
                      <a:r>
                        <a:rPr lang="en-US" sz="1000" b="1" i="0" u="none" strike="noStrike" dirty="0">
                          <a:solidFill>
                            <a:schemeClr val="bg1"/>
                          </a:solidFill>
                          <a:effectLst/>
                          <a:latin typeface="Calibri"/>
                        </a:rPr>
                        <a:t>Lodging/Resorts</a:t>
                      </a:r>
                    </a:p>
                  </a:txBody>
                  <a:tcPr marL="9525" marR="9525" marT="9525" marB="0" anchor="ctr">
                    <a:solidFill>
                      <a:schemeClr val="accent5">
                        <a:lumMod val="75000"/>
                      </a:schemeClr>
                    </a:solidFill>
                  </a:tcPr>
                </a:tc>
                <a:tc>
                  <a:txBody>
                    <a:bodyPr/>
                    <a:lstStyle/>
                    <a:p>
                      <a:pPr algn="ctr" fontAlgn="ctr"/>
                      <a:r>
                        <a:rPr lang="en-US" sz="1000" b="0" i="0" u="none" strike="noStrike" dirty="0">
                          <a:solidFill>
                            <a:srgbClr val="000000"/>
                          </a:solidFill>
                          <a:effectLst/>
                          <a:latin typeface="Calibri"/>
                        </a:rPr>
                        <a:t>189.63</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tx1"/>
                          </a:solidFill>
                          <a:effectLst/>
                          <a:latin typeface="Calibri"/>
                        </a:rPr>
                        <a:t>Self Storage</a:t>
                      </a:r>
                    </a:p>
                  </a:txBody>
                  <a:tcPr marL="9525" marR="9525" marT="9525" marB="0" anchor="ctr">
                    <a:solidFill>
                      <a:schemeClr val="accent1">
                        <a:lumMod val="60000"/>
                        <a:lumOff val="40000"/>
                      </a:schemeClr>
                    </a:solidFill>
                  </a:tcPr>
                </a:tc>
                <a:tc>
                  <a:txBody>
                    <a:bodyPr/>
                    <a:lstStyle/>
                    <a:p>
                      <a:pPr algn="ctr" fontAlgn="ctr"/>
                      <a:r>
                        <a:rPr lang="en-US" sz="1000" b="0" i="0" u="none" strike="noStrike">
                          <a:solidFill>
                            <a:srgbClr val="000000"/>
                          </a:solidFill>
                          <a:effectLst/>
                          <a:latin typeface="Calibri"/>
                        </a:rPr>
                        <a:t>172.61</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bg1"/>
                          </a:solidFill>
                          <a:effectLst/>
                          <a:latin typeface="Calibri"/>
                        </a:rPr>
                        <a:t>Industrial</a:t>
                      </a:r>
                    </a:p>
                  </a:txBody>
                  <a:tcPr marL="9525" marR="9525" marT="9525" marB="0" anchor="ctr">
                    <a:solidFill>
                      <a:schemeClr val="accent1">
                        <a:lumMod val="75000"/>
                      </a:schemeClr>
                    </a:solidFill>
                  </a:tcPr>
                </a:tc>
                <a:tc>
                  <a:txBody>
                    <a:bodyPr/>
                    <a:lstStyle/>
                    <a:p>
                      <a:pPr algn="ctr" fontAlgn="ctr"/>
                      <a:r>
                        <a:rPr lang="en-US" sz="1000" b="0" i="0" u="none" strike="noStrike" dirty="0">
                          <a:solidFill>
                            <a:srgbClr val="000000"/>
                          </a:solidFill>
                          <a:effectLst/>
                          <a:latin typeface="Calibri"/>
                        </a:rPr>
                        <a:t>170.60</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bg1"/>
                          </a:solidFill>
                          <a:effectLst/>
                          <a:latin typeface="Calibri"/>
                        </a:rPr>
                        <a:t>Retail</a:t>
                      </a:r>
                    </a:p>
                  </a:txBody>
                  <a:tcPr marL="9525" marR="9525" marT="9525" marB="0" anchor="ctr">
                    <a:solidFill>
                      <a:schemeClr val="accent3">
                        <a:lumMod val="75000"/>
                      </a:schemeClr>
                    </a:solidFill>
                  </a:tcPr>
                </a:tc>
                <a:tc>
                  <a:txBody>
                    <a:bodyPr/>
                    <a:lstStyle/>
                    <a:p>
                      <a:pPr algn="ctr" fontAlgn="ctr"/>
                      <a:r>
                        <a:rPr lang="en-US" sz="1000" b="0" i="0" u="none" strike="noStrike" dirty="0">
                          <a:solidFill>
                            <a:srgbClr val="000000"/>
                          </a:solidFill>
                          <a:effectLst/>
                          <a:latin typeface="Calibri"/>
                        </a:rPr>
                        <a:t>164.75</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bg1"/>
                          </a:solidFill>
                          <a:effectLst/>
                          <a:latin typeface="Calibri"/>
                        </a:rPr>
                        <a:t>Office</a:t>
                      </a:r>
                    </a:p>
                  </a:txBody>
                  <a:tcPr marL="9525" marR="9525" marT="9525" marB="0" anchor="ctr">
                    <a:solidFill>
                      <a:schemeClr val="accent2">
                        <a:lumMod val="75000"/>
                      </a:schemeClr>
                    </a:solidFill>
                  </a:tcPr>
                </a:tc>
                <a:tc>
                  <a:txBody>
                    <a:bodyPr/>
                    <a:lstStyle/>
                    <a:p>
                      <a:pPr algn="ctr" fontAlgn="ctr"/>
                      <a:r>
                        <a:rPr lang="en-US" sz="1000" b="0" i="0" u="none" strike="noStrike">
                          <a:solidFill>
                            <a:srgbClr val="000000"/>
                          </a:solidFill>
                          <a:effectLst/>
                          <a:latin typeface="Calibri"/>
                        </a:rPr>
                        <a:t>151.67</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bg1"/>
                          </a:solidFill>
                          <a:effectLst/>
                          <a:latin typeface="Calibri"/>
                        </a:rPr>
                        <a:t>Health Care</a:t>
                      </a:r>
                    </a:p>
                  </a:txBody>
                  <a:tcPr marL="9525" marR="9525" marT="9525" marB="0" anchor="ctr">
                    <a:solidFill>
                      <a:schemeClr val="accent6">
                        <a:lumMod val="75000"/>
                      </a:schemeClr>
                    </a:solidFill>
                  </a:tcPr>
                </a:tc>
                <a:tc>
                  <a:txBody>
                    <a:bodyPr/>
                    <a:lstStyle/>
                    <a:p>
                      <a:pPr algn="ctr" fontAlgn="ctr"/>
                      <a:r>
                        <a:rPr lang="en-US" sz="1000" b="0" i="0" u="none" strike="noStrike" dirty="0">
                          <a:solidFill>
                            <a:srgbClr val="000000"/>
                          </a:solidFill>
                          <a:effectLst/>
                          <a:latin typeface="Calibri"/>
                        </a:rPr>
                        <a:t>149.35</a:t>
                      </a:r>
                    </a:p>
                  </a:txBody>
                  <a:tcPr marL="9525" marR="9525" marT="9525" marB="0" anchor="ctr">
                    <a:solidFill>
                      <a:schemeClr val="bg1">
                        <a:lumMod val="95000"/>
                      </a:schemeClr>
                    </a:solidFill>
                  </a:tcPr>
                </a:tc>
              </a:tr>
              <a:tr h="306705">
                <a:tc>
                  <a:txBody>
                    <a:bodyPr/>
                    <a:lstStyle/>
                    <a:p>
                      <a:pPr algn="ctr" fontAlgn="ctr"/>
                      <a:r>
                        <a:rPr lang="en-US" sz="1000" b="1" i="0" u="none" strike="noStrike" dirty="0">
                          <a:solidFill>
                            <a:schemeClr val="bg1"/>
                          </a:solidFill>
                          <a:effectLst/>
                          <a:latin typeface="Calibri"/>
                        </a:rPr>
                        <a:t>Residential</a:t>
                      </a:r>
                    </a:p>
                  </a:txBody>
                  <a:tcPr marL="9525" marR="9525" marT="9525" marB="0" anchor="ctr">
                    <a:solidFill>
                      <a:schemeClr val="accent4">
                        <a:lumMod val="75000"/>
                      </a:schemeClr>
                    </a:solidFill>
                  </a:tcPr>
                </a:tc>
                <a:tc>
                  <a:txBody>
                    <a:bodyPr/>
                    <a:lstStyle/>
                    <a:p>
                      <a:pPr algn="ctr" fontAlgn="ctr"/>
                      <a:r>
                        <a:rPr lang="en-US" sz="1000" b="0" i="0" u="none" strike="noStrike" dirty="0">
                          <a:solidFill>
                            <a:srgbClr val="000000"/>
                          </a:solidFill>
                          <a:effectLst/>
                          <a:latin typeface="Calibri"/>
                        </a:rPr>
                        <a:t>141.73</a:t>
                      </a:r>
                    </a:p>
                  </a:txBody>
                  <a:tcPr marL="9525" marR="9525" marT="9525" marB="0" anchor="ctr">
                    <a:solidFill>
                      <a:schemeClr val="bg1">
                        <a:lumMod val="95000"/>
                      </a:schemeClr>
                    </a:solidFill>
                  </a:tcPr>
                </a:tc>
              </a:tr>
            </a:tbl>
          </a:graphicData>
        </a:graphic>
      </p:graphicFrame>
    </p:spTree>
    <p:extLst>
      <p:ext uri="{BB962C8B-B14F-4D97-AF65-F5344CB8AC3E}">
        <p14:creationId xmlns:p14="http://schemas.microsoft.com/office/powerpoint/2010/main" val="37121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7"/>
          <p:cNvGraphicFramePr>
            <a:graphicFrameLocks noGrp="1"/>
          </p:cNvGraphicFramePr>
          <p:nvPr>
            <p:ph idx="1"/>
            <p:extLst>
              <p:ext uri="{D42A27DB-BD31-4B8C-83A1-F6EECF244321}">
                <p14:modId xmlns:p14="http://schemas.microsoft.com/office/powerpoint/2010/main" val="8839994"/>
              </p:ext>
            </p:extLst>
          </p:nvPr>
        </p:nvGraphicFramePr>
        <p:xfrm>
          <a:off x="939443" y="967575"/>
          <a:ext cx="7290157" cy="393379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59D6B281-D8BD-2D47-8468-8BC299A909A7}" type="slidenum">
              <a:rPr lang="en-US" smtClean="0"/>
              <a:pPr/>
              <a:t>35</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graphicFrame>
        <p:nvGraphicFramePr>
          <p:cNvPr id="11" name="Table 10"/>
          <p:cNvGraphicFramePr>
            <a:graphicFrameLocks noGrp="1"/>
          </p:cNvGraphicFramePr>
          <p:nvPr>
            <p:extLst>
              <p:ext uri="{D42A27DB-BD31-4B8C-83A1-F6EECF244321}">
                <p14:modId xmlns:p14="http://schemas.microsoft.com/office/powerpoint/2010/main" val="4168566098"/>
              </p:ext>
            </p:extLst>
          </p:nvPr>
        </p:nvGraphicFramePr>
        <p:xfrm>
          <a:off x="595431" y="4280218"/>
          <a:ext cx="7833855" cy="472289"/>
        </p:xfrm>
        <a:graphic>
          <a:graphicData uri="http://schemas.openxmlformats.org/drawingml/2006/table">
            <a:tbl>
              <a:tblPr firstRow="1" bandRow="1">
                <a:tableStyleId>{5C22544A-7EE6-4342-B048-85BDC9FD1C3A}</a:tableStyleId>
              </a:tblPr>
              <a:tblGrid>
                <a:gridCol w="843852"/>
                <a:gridCol w="776667"/>
                <a:gridCol w="776667"/>
                <a:gridCol w="776667"/>
                <a:gridCol w="776667"/>
                <a:gridCol w="776667"/>
                <a:gridCol w="776667"/>
                <a:gridCol w="776667"/>
                <a:gridCol w="776667"/>
                <a:gridCol w="776667"/>
              </a:tblGrid>
              <a:tr h="472289">
                <a:tc>
                  <a:txBody>
                    <a:bodyPr/>
                    <a:lstStyle/>
                    <a:p>
                      <a:pPr algn="r"/>
                      <a:r>
                        <a:rPr lang="en-US" sz="1000" b="1" i="1" dirty="0" smtClean="0">
                          <a:solidFill>
                            <a:schemeClr val="tx1">
                              <a:lumMod val="75000"/>
                              <a:lumOff val="25000"/>
                            </a:schemeClr>
                          </a:solidFill>
                          <a:latin typeface="Franklin Gothic Book" panose="020B0503020102020204" pitchFamily="34" charset="0"/>
                        </a:rPr>
                        <a:t>n = </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1" dirty="0" smtClean="0">
                          <a:solidFill>
                            <a:schemeClr val="tx1">
                              <a:lumMod val="75000"/>
                              <a:lumOff val="25000"/>
                            </a:schemeClr>
                          </a:solidFill>
                          <a:latin typeface="Franklin Gothic Book" panose="020B0503020102020204" pitchFamily="34" charset="0"/>
                        </a:rPr>
                        <a:t>    4</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1" dirty="0" smtClean="0">
                          <a:solidFill>
                            <a:schemeClr val="tx1">
                              <a:lumMod val="75000"/>
                              <a:lumOff val="25000"/>
                            </a:schemeClr>
                          </a:solidFill>
                          <a:latin typeface="Franklin Gothic Book" panose="020B0503020102020204" pitchFamily="34" charset="0"/>
                        </a:rPr>
                        <a:t>  9</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       8</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      8 </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     5</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  9</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 17</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18</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1" i="1" dirty="0" smtClean="0">
                          <a:solidFill>
                            <a:schemeClr val="tx1">
                              <a:lumMod val="75000"/>
                              <a:lumOff val="25000"/>
                            </a:schemeClr>
                          </a:solidFill>
                          <a:latin typeface="Franklin Gothic Book" panose="020B0503020102020204" pitchFamily="34" charset="0"/>
                        </a:rPr>
                        <a:t>4</a:t>
                      </a:r>
                      <a:endParaRPr lang="en-US" sz="1000" b="1" i="1" dirty="0">
                        <a:solidFill>
                          <a:schemeClr val="tx1">
                            <a:lumMod val="75000"/>
                            <a:lumOff val="25000"/>
                          </a:schemeClr>
                        </a:solidFill>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Pay &amp; Performance by Asset Class</a:t>
            </a:r>
            <a:endParaRPr lang="en-US" sz="2000" b="1" u="sng" dirty="0"/>
          </a:p>
        </p:txBody>
      </p:sp>
    </p:spTree>
    <p:extLst>
      <p:ext uri="{BB962C8B-B14F-4D97-AF65-F5344CB8AC3E}">
        <p14:creationId xmlns:p14="http://schemas.microsoft.com/office/powerpoint/2010/main" val="2131312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177686484"/>
              </p:ext>
            </p:extLst>
          </p:nvPr>
        </p:nvGraphicFramePr>
        <p:xfrm>
          <a:off x="926920" y="967714"/>
          <a:ext cx="7290169" cy="3626721"/>
        </p:xfrm>
        <a:graphic>
          <a:graphicData uri="http://schemas.openxmlformats.org/presentationml/2006/ole">
            <mc:AlternateContent xmlns:mc="http://schemas.openxmlformats.org/markup-compatibility/2006">
              <mc:Choice xmlns:v="urn:schemas-microsoft-com:vml" Requires="v">
                <p:oleObj spid="_x0000_s9627" name="Worksheet" r:id="rId3" imgW="7562816" imgH="3762296" progId="Excel.Sheet.12">
                  <p:link updateAutomatic="1"/>
                </p:oleObj>
              </mc:Choice>
              <mc:Fallback>
                <p:oleObj name="Worksheet" r:id="rId3" imgW="7562816" imgH="3762296" progId="Excel.Sheet.12">
                  <p:link updateAutomatic="1"/>
                  <p:pic>
                    <p:nvPicPr>
                      <p:cNvPr id="0" name=""/>
                      <p:cNvPicPr/>
                      <p:nvPr/>
                    </p:nvPicPr>
                    <p:blipFill>
                      <a:blip r:embed="rId4"/>
                      <a:stretch>
                        <a:fillRect/>
                      </a:stretch>
                    </p:blipFill>
                    <p:spPr>
                      <a:xfrm>
                        <a:off x="926920" y="967714"/>
                        <a:ext cx="7290169" cy="3626721"/>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59D6B281-D8BD-2D47-8468-8BC299A909A7}" type="slidenum">
              <a:rPr lang="en-US" smtClean="0"/>
              <a:pPr/>
              <a:t>36</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“Top 4” Total Remuneration by Position</a:t>
            </a:r>
            <a:endParaRPr lang="en-US" sz="2000" b="1" u="sng" dirty="0"/>
          </a:p>
        </p:txBody>
      </p:sp>
    </p:spTree>
    <p:extLst>
      <p:ext uri="{BB962C8B-B14F-4D97-AF65-F5344CB8AC3E}">
        <p14:creationId xmlns:p14="http://schemas.microsoft.com/office/powerpoint/2010/main" val="3920870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660889332"/>
              </p:ext>
            </p:extLst>
          </p:nvPr>
        </p:nvGraphicFramePr>
        <p:xfrm>
          <a:off x="1052345" y="1243762"/>
          <a:ext cx="7039317" cy="345439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a:off x="1723997" y="3457868"/>
            <a:ext cx="641019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59D6B281-D8BD-2D47-8468-8BC299A909A7}" type="slidenum">
              <a:rPr lang="en-US" smtClean="0"/>
              <a:pPr/>
              <a:t>37</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Actual </a:t>
            </a:r>
            <a:r>
              <a:rPr lang="en-US" sz="2000" b="1" u="sng" dirty="0"/>
              <a:t>b</a:t>
            </a:r>
            <a:r>
              <a:rPr lang="en-US" sz="2000" b="1" u="sng" dirty="0" smtClean="0"/>
              <a:t>onuses exceeded budgeted results</a:t>
            </a:r>
            <a:endParaRPr lang="en-US" sz="2000" b="1" u="sng" dirty="0"/>
          </a:p>
        </p:txBody>
      </p:sp>
      <p:sp>
        <p:nvSpPr>
          <p:cNvPr id="2" name="TextBox 1"/>
          <p:cNvSpPr txBox="1"/>
          <p:nvPr/>
        </p:nvSpPr>
        <p:spPr>
          <a:xfrm>
            <a:off x="563519" y="994066"/>
            <a:ext cx="7814930" cy="400110"/>
          </a:xfrm>
          <a:prstGeom prst="rect">
            <a:avLst/>
          </a:prstGeom>
          <a:noFill/>
        </p:spPr>
        <p:txBody>
          <a:bodyPr wrap="square" rtlCol="0">
            <a:spAutoFit/>
          </a:bodyPr>
          <a:lstStyle/>
          <a:p>
            <a:pPr marL="285750" indent="-285750">
              <a:buFont typeface="Arial" panose="020B0604020202020204" pitchFamily="34" charset="0"/>
              <a:buChar char="•"/>
            </a:pPr>
            <a:r>
              <a:rPr lang="en-US" sz="1000" dirty="0" smtClean="0"/>
              <a:t>Across the Top 100 REITs, the average payout of actual to target ratio was 133%. Only 15 companies in the Top 100 analysis paid bonuses below target</a:t>
            </a:r>
            <a:endParaRPr lang="en-US" sz="1000" dirty="0"/>
          </a:p>
        </p:txBody>
      </p:sp>
    </p:spTree>
    <p:extLst>
      <p:ext uri="{BB962C8B-B14F-4D97-AF65-F5344CB8AC3E}">
        <p14:creationId xmlns:p14="http://schemas.microsoft.com/office/powerpoint/2010/main" val="4022375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38</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Full value awards are most prevalent vehicle</a:t>
            </a:r>
            <a:endParaRPr lang="en-US" sz="2000" b="1" u="sng" dirty="0"/>
          </a:p>
        </p:txBody>
      </p:sp>
      <p:sp>
        <p:nvSpPr>
          <p:cNvPr id="9" name="Text Placeholder 9"/>
          <p:cNvSpPr>
            <a:spLocks noGrp="1"/>
          </p:cNvSpPr>
          <p:nvPr>
            <p:ph sz="half" idx="4294967295"/>
          </p:nvPr>
        </p:nvSpPr>
        <p:spPr>
          <a:xfrm>
            <a:off x="536837" y="1010181"/>
            <a:ext cx="8543365" cy="807970"/>
          </a:xfrm>
          <a:prstGeom prst="rect">
            <a:avLst/>
          </a:prstGeom>
        </p:spPr>
        <p:txBody>
          <a:bodyPr>
            <a:noAutofit/>
          </a:bodyPr>
          <a:lstStyle/>
          <a:p>
            <a:pPr>
              <a:spcBef>
                <a:spcPts val="0"/>
              </a:spcBef>
              <a:spcAft>
                <a:spcPts val="1200"/>
              </a:spcAft>
            </a:pPr>
            <a:r>
              <a:rPr lang="en-US" sz="1200" dirty="0" smtClean="0"/>
              <a:t>Use </a:t>
            </a:r>
            <a:r>
              <a:rPr lang="en-US" sz="1200" dirty="0"/>
              <a:t>of options </a:t>
            </a:r>
            <a:r>
              <a:rPr lang="en-US" sz="1200" dirty="0" smtClean="0"/>
              <a:t>decreased </a:t>
            </a:r>
            <a:r>
              <a:rPr lang="en-US" sz="1200" dirty="0"/>
              <a:t>for </a:t>
            </a:r>
            <a:r>
              <a:rPr lang="en-US" sz="1200" dirty="0" smtClean="0"/>
              <a:t>fifth consecutive </a:t>
            </a:r>
            <a:r>
              <a:rPr lang="en-US" sz="1200" dirty="0"/>
              <a:t>year while performance shares gain popularity</a:t>
            </a:r>
          </a:p>
          <a:p>
            <a:pPr>
              <a:spcBef>
                <a:spcPts val="0"/>
              </a:spcBef>
              <a:spcAft>
                <a:spcPts val="1200"/>
              </a:spcAft>
            </a:pPr>
            <a:r>
              <a:rPr lang="en-US" sz="1200" dirty="0" smtClean="0"/>
              <a:t>Full value vehicles (i.e., restricted stock, LTIP units) continue </a:t>
            </a:r>
            <a:r>
              <a:rPr lang="en-US" sz="1200" dirty="0"/>
              <a:t>to be </a:t>
            </a:r>
            <a:r>
              <a:rPr lang="en-US" sz="1200" dirty="0" smtClean="0"/>
              <a:t>the </a:t>
            </a:r>
            <a:r>
              <a:rPr lang="en-US" sz="1200" dirty="0"/>
              <a:t>most popular </a:t>
            </a:r>
            <a:r>
              <a:rPr lang="en-US" sz="1200" dirty="0" smtClean="0"/>
              <a:t>vehicle</a:t>
            </a:r>
            <a:endParaRPr lang="en-US" sz="1200" dirty="0"/>
          </a:p>
        </p:txBody>
      </p:sp>
      <p:graphicFrame>
        <p:nvGraphicFramePr>
          <p:cNvPr id="10" name="Content Placeholder 10"/>
          <p:cNvGraphicFramePr>
            <a:graphicFrameLocks noGrp="1"/>
          </p:cNvGraphicFramePr>
          <p:nvPr>
            <p:ph sz="half" idx="4294967295"/>
            <p:extLst>
              <p:ext uri="{D42A27DB-BD31-4B8C-83A1-F6EECF244321}">
                <p14:modId xmlns:p14="http://schemas.microsoft.com/office/powerpoint/2010/main" val="1869251693"/>
              </p:ext>
            </p:extLst>
          </p:nvPr>
        </p:nvGraphicFramePr>
        <p:xfrm>
          <a:off x="1129052" y="1562987"/>
          <a:ext cx="6885903" cy="24785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482427" y="4056158"/>
            <a:ext cx="8661577" cy="553998"/>
          </a:xfrm>
          <a:prstGeom prst="rect">
            <a:avLst/>
          </a:prstGeom>
          <a:noFill/>
        </p:spPr>
        <p:txBody>
          <a:bodyPr wrap="square" rtlCol="0">
            <a:spAutoFit/>
          </a:bodyPr>
          <a:lstStyle/>
          <a:p>
            <a:pPr algn="just"/>
            <a:r>
              <a:rPr lang="en-US" sz="1000" i="1" dirty="0" smtClean="0"/>
              <a:t>Note: In the majority of instances, the determination of “restricted stock” is contingent on the achievement of prior performance, though usually is subject to future time-based vesting.  That being said, many companies award “restricted stock” that vests solely over time; however, time-based only awards tend to comprise a relatively small portion of the overall LTI mix.</a:t>
            </a:r>
            <a:endParaRPr lang="en-US" sz="1000" i="1" dirty="0"/>
          </a:p>
        </p:txBody>
      </p:sp>
    </p:spTree>
    <p:extLst>
      <p:ext uri="{BB962C8B-B14F-4D97-AF65-F5344CB8AC3E}">
        <p14:creationId xmlns:p14="http://schemas.microsoft.com/office/powerpoint/2010/main" val="3328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3</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3402608854"/>
              </p:ext>
            </p:extLst>
          </p:nvPr>
        </p:nvGraphicFramePr>
        <p:xfrm>
          <a:off x="-1473422" y="1311317"/>
          <a:ext cx="9485935" cy="3055861"/>
        </p:xfrm>
        <a:graphic>
          <a:graphicData uri="http://schemas.openxmlformats.org/presentationml/2006/ole">
            <mc:AlternateContent xmlns:mc="http://schemas.openxmlformats.org/markup-compatibility/2006">
              <mc:Choice xmlns:v="urn:schemas-microsoft-com:vml" Requires="v">
                <p:oleObj spid="_x0000_s1511" name="Worksheet" r:id="rId3" imgW="12353844" imgH="3981520" progId="Excel.Sheet.8">
                  <p:link updateAutomatic="1"/>
                </p:oleObj>
              </mc:Choice>
              <mc:Fallback>
                <p:oleObj name="Worksheet" r:id="rId3" imgW="12353844" imgH="3981520" progId="Excel.Sheet.8">
                  <p:link updateAutomatic="1"/>
                  <p:pic>
                    <p:nvPicPr>
                      <p:cNvPr id="0" name=""/>
                      <p:cNvPicPr/>
                      <p:nvPr/>
                    </p:nvPicPr>
                    <p:blipFill>
                      <a:blip r:embed="rId4"/>
                      <a:stretch>
                        <a:fillRect/>
                      </a:stretch>
                    </p:blipFill>
                    <p:spPr>
                      <a:xfrm>
                        <a:off x="-1473422" y="1311317"/>
                        <a:ext cx="9485935" cy="3055861"/>
                      </a:xfrm>
                      <a:prstGeom prst="rect">
                        <a:avLst/>
                      </a:prstGeom>
                    </p:spPr>
                  </p:pic>
                </p:oleObj>
              </mc:Fallback>
            </mc:AlternateContent>
          </a:graphicData>
        </a:graphic>
      </p:graphicFrame>
      <p:sp>
        <p:nvSpPr>
          <p:cNvPr id="10" name="TextBox 9"/>
          <p:cNvSpPr txBox="1"/>
          <p:nvPr/>
        </p:nvSpPr>
        <p:spPr>
          <a:xfrm>
            <a:off x="1143000" y="4306574"/>
            <a:ext cx="6858000" cy="230832"/>
          </a:xfrm>
          <a:prstGeom prst="rect">
            <a:avLst/>
          </a:prstGeom>
          <a:noFill/>
        </p:spPr>
        <p:txBody>
          <a:bodyPr wrap="square" rtlCol="0">
            <a:spAutoFit/>
          </a:bodyPr>
          <a:lstStyle/>
          <a:p>
            <a:pPr algn="ctr"/>
            <a:r>
              <a:rPr lang="en-US" sz="900" i="1" dirty="0" smtClean="0"/>
              <a:t>Other: Retention /severance </a:t>
            </a:r>
            <a:r>
              <a:rPr lang="en-US" sz="900" i="1" dirty="0"/>
              <a:t>p</a:t>
            </a:r>
            <a:r>
              <a:rPr lang="en-US" sz="900" i="1" dirty="0" smtClean="0"/>
              <a:t>rograms, performance management process, education on executive compensation trends</a:t>
            </a:r>
            <a:endParaRPr lang="en-US" sz="900" i="1" dirty="0"/>
          </a:p>
        </p:txBody>
      </p:sp>
      <p:sp>
        <p:nvSpPr>
          <p:cNvPr id="11" name="Rectangle 26"/>
          <p:cNvSpPr>
            <a:spLocks noChangeArrowheads="1"/>
          </p:cNvSpPr>
          <p:nvPr/>
        </p:nvSpPr>
        <p:spPr bwMode="auto">
          <a:xfrm>
            <a:off x="647704" y="1028424"/>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smtClean="0">
                <a:latin typeface="Calibri" pitchFamily="34" charset="0"/>
              </a:rPr>
              <a:t>Which of the following areas do you view as the most important priorities for your organization for 2016?</a:t>
            </a:r>
            <a:r>
              <a:rPr lang="en-US" sz="1200" dirty="0" smtClean="0">
                <a:latin typeface="Calibri" pitchFamily="34" charset="0"/>
              </a:rPr>
              <a:t> </a:t>
            </a:r>
            <a:endParaRPr lang="en-US" sz="1200" dirty="0">
              <a:latin typeface="Calibri" pitchFamily="34" charset="0"/>
            </a:endParaRPr>
          </a:p>
        </p:txBody>
      </p:sp>
    </p:spTree>
    <p:extLst>
      <p:ext uri="{BB962C8B-B14F-4D97-AF65-F5344CB8AC3E}">
        <p14:creationId xmlns:p14="http://schemas.microsoft.com/office/powerpoint/2010/main" val="1392839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39</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73132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S&amp;P 500 Equity Compensation Trends 2016</a:t>
            </a:r>
            <a:endParaRPr lang="en-US" sz="2000" b="1" u="sng"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21" y="1288336"/>
            <a:ext cx="4825504" cy="261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51" y="1869341"/>
            <a:ext cx="36861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87932" y="4382289"/>
            <a:ext cx="2434857" cy="246221"/>
          </a:xfrm>
          <a:prstGeom prst="rect">
            <a:avLst/>
          </a:prstGeom>
          <a:noFill/>
        </p:spPr>
        <p:txBody>
          <a:bodyPr wrap="square" rtlCol="0">
            <a:spAutoFit/>
          </a:bodyPr>
          <a:lstStyle/>
          <a:p>
            <a:r>
              <a:rPr lang="en-US" sz="1000" i="1" dirty="0" smtClean="0"/>
              <a:t>Source: </a:t>
            </a:r>
            <a:r>
              <a:rPr lang="en-US" sz="1000" i="1" dirty="0" err="1" smtClean="0"/>
              <a:t>Equilar</a:t>
            </a:r>
            <a:r>
              <a:rPr lang="en-US" sz="1000" i="1" dirty="0" smtClean="0"/>
              <a:t> Compensation Trends 2016</a:t>
            </a:r>
            <a:endParaRPr lang="en-US" sz="1000" i="1" dirty="0"/>
          </a:p>
        </p:txBody>
      </p:sp>
    </p:spTree>
    <p:extLst>
      <p:ext uri="{BB962C8B-B14F-4D97-AF65-F5344CB8AC3E}">
        <p14:creationId xmlns:p14="http://schemas.microsoft.com/office/powerpoint/2010/main" val="24936884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40</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Long-Term Incentive Program Design</a:t>
            </a:r>
            <a:endParaRPr lang="en-US" sz="2000" b="1" u="sng" dirty="0"/>
          </a:p>
        </p:txBody>
      </p:sp>
      <p:graphicFrame>
        <p:nvGraphicFramePr>
          <p:cNvPr id="8" name="Content Placeholder 5"/>
          <p:cNvGraphicFramePr>
            <a:graphicFrameLocks noGrp="1"/>
          </p:cNvGraphicFramePr>
          <p:nvPr>
            <p:ph sz="half" idx="1"/>
            <p:extLst>
              <p:ext uri="{D42A27DB-BD31-4B8C-83A1-F6EECF244321}">
                <p14:modId xmlns:p14="http://schemas.microsoft.com/office/powerpoint/2010/main" val="1480938576"/>
              </p:ext>
            </p:extLst>
          </p:nvPr>
        </p:nvGraphicFramePr>
        <p:xfrm>
          <a:off x="850609" y="1047231"/>
          <a:ext cx="3179061" cy="36042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5"/>
          <p:cNvGraphicFramePr>
            <a:graphicFrameLocks/>
          </p:cNvGraphicFramePr>
          <p:nvPr>
            <p:extLst>
              <p:ext uri="{D42A27DB-BD31-4B8C-83A1-F6EECF244321}">
                <p14:modId xmlns:p14="http://schemas.microsoft.com/office/powerpoint/2010/main" val="894963072"/>
              </p:ext>
            </p:extLst>
          </p:nvPr>
        </p:nvGraphicFramePr>
        <p:xfrm>
          <a:off x="5039832" y="1275908"/>
          <a:ext cx="3646968" cy="3375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9505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41</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Key REIT Executive Compensation Trends</a:t>
            </a:r>
            <a:endParaRPr lang="en-US" sz="3600" dirty="0"/>
          </a:p>
        </p:txBody>
      </p:sp>
      <p:sp>
        <p:nvSpPr>
          <p:cNvPr id="12" name="Title 1"/>
          <p:cNvSpPr txBox="1">
            <a:spLocks/>
          </p:cNvSpPr>
          <p:nvPr/>
        </p:nvSpPr>
        <p:spPr>
          <a:xfrm>
            <a:off x="457200" y="624993"/>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Relative TSR Comparators</a:t>
            </a:r>
            <a:endParaRPr lang="en-US" sz="2000" b="1" u="sng" dirty="0"/>
          </a:p>
        </p:txBody>
      </p:sp>
      <p:graphicFrame>
        <p:nvGraphicFramePr>
          <p:cNvPr id="9" name="Content Placeholder 5"/>
          <p:cNvGraphicFramePr>
            <a:graphicFrameLocks noGrp="1"/>
          </p:cNvGraphicFramePr>
          <p:nvPr>
            <p:ph sz="half" idx="1"/>
            <p:extLst>
              <p:ext uri="{D42A27DB-BD31-4B8C-83A1-F6EECF244321}">
                <p14:modId xmlns:p14="http://schemas.microsoft.com/office/powerpoint/2010/main" val="3908071349"/>
              </p:ext>
            </p:extLst>
          </p:nvPr>
        </p:nvGraphicFramePr>
        <p:xfrm>
          <a:off x="647704" y="1047233"/>
          <a:ext cx="3092339" cy="3529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5"/>
          <p:cNvGraphicFramePr>
            <a:graphicFrameLocks/>
          </p:cNvGraphicFramePr>
          <p:nvPr>
            <p:extLst>
              <p:ext uri="{D42A27DB-BD31-4B8C-83A1-F6EECF244321}">
                <p14:modId xmlns:p14="http://schemas.microsoft.com/office/powerpoint/2010/main" val="3417194385"/>
              </p:ext>
            </p:extLst>
          </p:nvPr>
        </p:nvGraphicFramePr>
        <p:xfrm>
          <a:off x="5305720" y="1047231"/>
          <a:ext cx="3125898" cy="34979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036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2667505"/>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dirty="0" smtClean="0">
                <a:solidFill>
                  <a:schemeClr val="bg1">
                    <a:lumMod val="50000"/>
                  </a:schemeClr>
                </a:solidFill>
              </a:rPr>
              <a:t>HR Forum Survey Results</a:t>
            </a:r>
          </a:p>
          <a:p>
            <a:pPr marL="514350" indent="-514350">
              <a:buFont typeface="+mj-lt"/>
              <a:buAutoNum type="romanUcPeriod"/>
            </a:pPr>
            <a:r>
              <a:rPr lang="en-US" sz="2000" dirty="0" smtClean="0">
                <a:solidFill>
                  <a:schemeClr val="bg1">
                    <a:lumMod val="50000"/>
                  </a:schemeClr>
                </a:solidFill>
              </a:rPr>
              <a:t>Legislative Items on the Way and Key Developments</a:t>
            </a:r>
          </a:p>
          <a:p>
            <a:pPr marL="514350" indent="-514350">
              <a:buFont typeface="+mj-lt"/>
              <a:buAutoNum type="romanUcPeriod"/>
            </a:pPr>
            <a:r>
              <a:rPr lang="en-US" sz="2000" dirty="0" smtClean="0">
                <a:solidFill>
                  <a:schemeClr val="bg1">
                    <a:lumMod val="50000"/>
                  </a:schemeClr>
                </a:solidFill>
              </a:rPr>
              <a:t>Hot Topics in Compensation and the Board Room</a:t>
            </a:r>
          </a:p>
          <a:p>
            <a:pPr marL="514350" indent="-514350">
              <a:buFont typeface="+mj-lt"/>
              <a:buAutoNum type="romanUcPeriod"/>
            </a:pPr>
            <a:r>
              <a:rPr lang="en-US" sz="2000" dirty="0" smtClean="0">
                <a:solidFill>
                  <a:schemeClr val="bg1">
                    <a:lumMod val="50000"/>
                  </a:schemeClr>
                </a:solidFill>
              </a:rPr>
              <a:t>Key REIT Executive Compensation Trends</a:t>
            </a:r>
          </a:p>
          <a:p>
            <a:pPr marL="514350" indent="-514350">
              <a:buFont typeface="+mj-lt"/>
              <a:buAutoNum type="romanUcPeriod"/>
            </a:pPr>
            <a:r>
              <a:rPr lang="en-US" sz="2000" b="1" dirty="0" smtClean="0"/>
              <a:t>Hot Topics for HR in 2016</a:t>
            </a:r>
          </a:p>
          <a:p>
            <a:pPr marL="514350" indent="-514350">
              <a:buFont typeface="+mj-lt"/>
              <a:buAutoNum type="romanUcPeriod"/>
            </a:pPr>
            <a:r>
              <a:rPr lang="en-US" sz="2000"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42</a:t>
            </a:fld>
            <a:endParaRPr lang="en-US" dirty="0"/>
          </a:p>
        </p:txBody>
      </p:sp>
    </p:spTree>
    <p:extLst>
      <p:ext uri="{BB962C8B-B14F-4D97-AF65-F5344CB8AC3E}">
        <p14:creationId xmlns:p14="http://schemas.microsoft.com/office/powerpoint/2010/main" val="3272767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43</a:t>
            </a:fld>
            <a:endParaRPr lang="en-US" dirty="0"/>
          </a:p>
        </p:txBody>
      </p:sp>
      <p:sp>
        <p:nvSpPr>
          <p:cNvPr id="5" name="Title 1"/>
          <p:cNvSpPr>
            <a:spLocks noGrp="1"/>
          </p:cNvSpPr>
          <p:nvPr>
            <p:ph type="title"/>
          </p:nvPr>
        </p:nvSpPr>
        <p:spPr>
          <a:xfrm>
            <a:off x="647700" y="46484"/>
            <a:ext cx="8229600" cy="857250"/>
          </a:xfrm>
          <a:prstGeom prst="rect">
            <a:avLst/>
          </a:prstGeom>
        </p:spPr>
        <p:txBody>
          <a:bodyPr/>
          <a:lstStyle/>
          <a:p>
            <a:r>
              <a:rPr lang="en-US" sz="3600" dirty="0" smtClean="0"/>
              <a:t>Hot Topics for HR in 2016</a:t>
            </a:r>
            <a:endParaRPr lang="en-US" sz="3600" dirty="0"/>
          </a:p>
        </p:txBody>
      </p:sp>
      <p:sp>
        <p:nvSpPr>
          <p:cNvPr id="8" name="Content Placeholder 2"/>
          <p:cNvSpPr>
            <a:spLocks noGrp="1"/>
          </p:cNvSpPr>
          <p:nvPr>
            <p:ph idx="1"/>
          </p:nvPr>
        </p:nvSpPr>
        <p:spPr>
          <a:xfrm>
            <a:off x="457200" y="898369"/>
            <a:ext cx="8229600" cy="3035658"/>
          </a:xfrm>
        </p:spPr>
        <p:txBody>
          <a:bodyPr/>
          <a:lstStyle/>
          <a:p>
            <a:r>
              <a:rPr lang="en-US" sz="1800" dirty="0" smtClean="0"/>
              <a:t>The advancement of technology and use of social media has redefined the role of Human Resources</a:t>
            </a:r>
          </a:p>
          <a:p>
            <a:r>
              <a:rPr lang="en-US" sz="1800" dirty="0" smtClean="0"/>
              <a:t>The following are 10 HR trends you should expect to see in 2016:</a:t>
            </a:r>
            <a:endParaRPr lang="en-US" sz="1800" dirty="0"/>
          </a:p>
        </p:txBody>
      </p:sp>
      <p:sp>
        <p:nvSpPr>
          <p:cNvPr id="11" name="Content Placeholder 2"/>
          <p:cNvSpPr txBox="1">
            <a:spLocks/>
          </p:cNvSpPr>
          <p:nvPr/>
        </p:nvSpPr>
        <p:spPr>
          <a:xfrm>
            <a:off x="531633" y="2248783"/>
            <a:ext cx="4221120" cy="2376386"/>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noProof="0" dirty="0" smtClean="0">
                <a:solidFill>
                  <a:sysClr val="windowText" lastClr="000000"/>
                </a:solidFill>
                <a:latin typeface="Calibri"/>
              </a:rPr>
              <a:t>Data driven recruiting</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noProof="0" dirty="0" smtClean="0">
                <a:solidFill>
                  <a:sysClr val="windowText" lastClr="000000"/>
                </a:solidFill>
                <a:latin typeface="Calibri"/>
              </a:rPr>
              <a:t>Relationships not programs</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noProof="0" dirty="0" smtClean="0">
                <a:solidFill>
                  <a:sysClr val="windowText" lastClr="000000"/>
                </a:solidFill>
                <a:latin typeface="Calibri"/>
              </a:rPr>
              <a:t>Keeping workforce skills up to date</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noProof="0" dirty="0" smtClean="0">
                <a:solidFill>
                  <a:sysClr val="windowText" lastClr="000000"/>
                </a:solidFill>
                <a:latin typeface="Calibri"/>
              </a:rPr>
              <a:t>Employee engagement/culture a top priority</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a:tabLst/>
              <a:defRPr/>
            </a:pPr>
            <a:r>
              <a:rPr lang="en-US" sz="1400" noProof="0" dirty="0" smtClean="0">
                <a:solidFill>
                  <a:sysClr val="windowText" lastClr="000000"/>
                </a:solidFill>
                <a:latin typeface="Calibri"/>
              </a:rPr>
              <a:t>Improving the employee experience</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13" name="Content Placeholder 2"/>
          <p:cNvSpPr txBox="1">
            <a:spLocks/>
          </p:cNvSpPr>
          <p:nvPr/>
        </p:nvSpPr>
        <p:spPr>
          <a:xfrm>
            <a:off x="4667703" y="2248783"/>
            <a:ext cx="4209601" cy="2376386"/>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3088" marR="0" lvl="0" indent="-463550" algn="l" defTabSz="914400" rtl="0" eaLnBrk="1" fontAlgn="auto" latinLnBrk="0" hangingPunct="1">
              <a:spcBef>
                <a:spcPts val="1800"/>
              </a:spcBef>
              <a:spcAft>
                <a:spcPts val="0"/>
              </a:spcAft>
              <a:buClrTx/>
              <a:buSzTx/>
              <a:buFont typeface="+mj-lt"/>
              <a:buAutoNum type="arabicParenR" startAt="6"/>
              <a:tabLst/>
              <a:defRPr/>
            </a:pPr>
            <a:r>
              <a:rPr lang="en-US" sz="1400" dirty="0" smtClean="0">
                <a:solidFill>
                  <a:sysClr val="windowText" lastClr="000000"/>
                </a:solidFill>
                <a:latin typeface="Calibri"/>
              </a:rPr>
              <a:t>Focus on well-being and resilience</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startAt="6"/>
              <a:tabLst/>
              <a:defRPr/>
            </a:pPr>
            <a:r>
              <a:rPr lang="en-US" sz="1400" dirty="0" smtClean="0">
                <a:solidFill>
                  <a:sysClr val="windowText" lastClr="000000"/>
                </a:solidFill>
                <a:latin typeface="Calibri"/>
              </a:rPr>
              <a:t>Developing the human side of the business</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startAt="6"/>
              <a:tabLst/>
              <a:defRPr/>
            </a:pPr>
            <a:r>
              <a:rPr lang="en-US" sz="1400" dirty="0" smtClean="0">
                <a:solidFill>
                  <a:sysClr val="windowText" lastClr="000000"/>
                </a:solidFill>
                <a:latin typeface="Calibri"/>
              </a:rPr>
              <a:t>Big data analysis</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startAt="6"/>
              <a:tabLst/>
              <a:defRPr/>
            </a:pPr>
            <a:r>
              <a:rPr lang="en-US" sz="1400" dirty="0" smtClean="0">
                <a:solidFill>
                  <a:sysClr val="windowText" lastClr="000000"/>
                </a:solidFill>
                <a:latin typeface="Calibri"/>
              </a:rPr>
              <a:t>Consolidation of businesses</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573088" marR="0" lvl="0" indent="-463550" algn="l" defTabSz="914400" rtl="0" eaLnBrk="1" fontAlgn="auto" latinLnBrk="0" hangingPunct="1">
              <a:spcBef>
                <a:spcPts val="1800"/>
              </a:spcBef>
              <a:spcAft>
                <a:spcPts val="0"/>
              </a:spcAft>
              <a:buClrTx/>
              <a:buSzTx/>
              <a:buFont typeface="+mj-lt"/>
              <a:buAutoNum type="arabicParenR" startAt="6"/>
              <a:tabLst/>
              <a:defRPr/>
            </a:pPr>
            <a:r>
              <a:rPr lang="en-US" sz="1400" dirty="0" smtClean="0">
                <a:solidFill>
                  <a:sysClr val="windowText" lastClr="000000"/>
                </a:solidFill>
                <a:latin typeface="Calibri"/>
              </a:rPr>
              <a:t>Reinventing performance reviews</a:t>
            </a:r>
            <a:endParaRPr kumimoji="0" lang="en-US" sz="14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7" name="TextBox 6"/>
          <p:cNvSpPr txBox="1"/>
          <p:nvPr/>
        </p:nvSpPr>
        <p:spPr>
          <a:xfrm>
            <a:off x="3615070" y="4380625"/>
            <a:ext cx="5528930" cy="246221"/>
          </a:xfrm>
          <a:prstGeom prst="rect">
            <a:avLst/>
          </a:prstGeom>
          <a:noFill/>
        </p:spPr>
        <p:txBody>
          <a:bodyPr wrap="square" rtlCol="0">
            <a:spAutoFit/>
          </a:bodyPr>
          <a:lstStyle/>
          <a:p>
            <a:r>
              <a:rPr lang="en-US" sz="1000" i="1" dirty="0" smtClean="0"/>
              <a:t>Source: http</a:t>
            </a:r>
            <a:r>
              <a:rPr lang="en-US" sz="1000" i="1" dirty="0"/>
              <a:t>://www.huffingtonpost.com/kosta-petrov/10-hr-trends-youll-see-in_b_8888690.html</a:t>
            </a:r>
          </a:p>
        </p:txBody>
      </p:sp>
    </p:spTree>
    <p:extLst>
      <p:ext uri="{BB962C8B-B14F-4D97-AF65-F5344CB8AC3E}">
        <p14:creationId xmlns:p14="http://schemas.microsoft.com/office/powerpoint/2010/main" val="6969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fade">
                                      <p:cBhvr>
                                        <p:cTn id="3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81050" y="811011"/>
            <a:ext cx="7581900" cy="379837"/>
            <a:chOff x="247936" y="1760560"/>
            <a:chExt cx="8632208" cy="475488"/>
          </a:xfrm>
        </p:grpSpPr>
        <p:sp>
          <p:nvSpPr>
            <p:cNvPr id="10" name="Rounded Rectangle 9"/>
            <p:cNvSpPr/>
            <p:nvPr/>
          </p:nvSpPr>
          <p:spPr>
            <a:xfrm>
              <a:off x="247936" y="1760560"/>
              <a:ext cx="8632208" cy="475488"/>
            </a:xfrm>
            <a:prstGeom prst="roundRect">
              <a:avLst/>
            </a:prstGeom>
            <a:solidFill>
              <a:schemeClr val="accent3">
                <a:lumMod val="20000"/>
                <a:lumOff val="80000"/>
              </a:schemeClr>
            </a:solidFill>
            <a:ln>
              <a:solidFill>
                <a:srgbClr val="129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TextBox 10"/>
            <p:cNvSpPr txBox="1"/>
            <p:nvPr/>
          </p:nvSpPr>
          <p:spPr>
            <a:xfrm>
              <a:off x="247936" y="1809464"/>
              <a:ext cx="8632208" cy="384048"/>
            </a:xfrm>
            <a:prstGeom prst="rect">
              <a:avLst/>
            </a:prstGeom>
            <a:noFill/>
            <a:ln>
              <a:noFill/>
            </a:ln>
          </p:spPr>
          <p:txBody>
            <a:bodyPr wrap="square" rtlCol="0" anchor="ctr" anchorCtr="0">
              <a:noAutofit/>
            </a:bodyPr>
            <a:lstStyle/>
            <a:p>
              <a:pPr algn="ctr"/>
              <a:r>
                <a:rPr lang="en-US" b="1" dirty="0" smtClean="0">
                  <a:solidFill>
                    <a:srgbClr val="129166"/>
                  </a:solidFill>
                </a:rPr>
                <a:t>Eliminating Traditional Reviews and Using Ongoing Appraisals</a:t>
              </a:r>
              <a:endParaRPr lang="en-US" b="1" dirty="0">
                <a:solidFill>
                  <a:srgbClr val="129166"/>
                </a:solidFill>
              </a:endParaRPr>
            </a:p>
          </p:txBody>
        </p:sp>
      </p:grpSp>
      <p:sp>
        <p:nvSpPr>
          <p:cNvPr id="4" name="Slide Number Placeholder 3"/>
          <p:cNvSpPr>
            <a:spLocks noGrp="1"/>
          </p:cNvSpPr>
          <p:nvPr>
            <p:ph type="sldNum" sz="quarter" idx="12"/>
          </p:nvPr>
        </p:nvSpPr>
        <p:spPr/>
        <p:txBody>
          <a:bodyPr/>
          <a:lstStyle/>
          <a:p>
            <a:fld id="{59D6B281-D8BD-2D47-8468-8BC299A909A7}" type="slidenum">
              <a:rPr lang="en-US" smtClean="0"/>
              <a:pPr/>
              <a:t>44</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Performance Reviews/Appraisals</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7" name="Content Placeholder 2"/>
          <p:cNvSpPr>
            <a:spLocks noGrp="1"/>
          </p:cNvSpPr>
          <p:nvPr>
            <p:ph idx="1"/>
          </p:nvPr>
        </p:nvSpPr>
        <p:spPr>
          <a:xfrm>
            <a:off x="563956" y="1288609"/>
            <a:ext cx="8346141" cy="3810000"/>
          </a:xfrm>
        </p:spPr>
        <p:txBody>
          <a:bodyPr/>
          <a:lstStyle/>
          <a:p>
            <a:r>
              <a:rPr lang="en-US" sz="1600" dirty="0" smtClean="0"/>
              <a:t>Who uses it:  </a:t>
            </a:r>
          </a:p>
          <a:p>
            <a:pPr lvl="1"/>
            <a:r>
              <a:rPr lang="en-US" sz="1600" dirty="0" smtClean="0"/>
              <a:t>Accenture, Adobe, Deloitte, GE, The Gap, Microsoft…anyone here?</a:t>
            </a:r>
          </a:p>
          <a:p>
            <a:r>
              <a:rPr lang="en-US" sz="1600" dirty="0" smtClean="0"/>
              <a:t>Why the change?</a:t>
            </a:r>
          </a:p>
          <a:p>
            <a:pPr lvl="1"/>
            <a:r>
              <a:rPr lang="en-US" sz="1600" dirty="0" smtClean="0"/>
              <a:t>Costly: Adobe’s annual reviews required 80,000 hours from 2,000 managers (equivalent of 40 FTEs)</a:t>
            </a:r>
          </a:p>
          <a:p>
            <a:pPr lvl="1"/>
            <a:r>
              <a:rPr lang="en-US" sz="1600" dirty="0" smtClean="0"/>
              <a:t>Not Useful:  Deloitte found that approximately 60% of its executives did not drive employment engagement nor high performance, etc.</a:t>
            </a:r>
          </a:p>
          <a:p>
            <a:pPr lvl="1"/>
            <a:r>
              <a:rPr lang="en-US" sz="1600" dirty="0" smtClean="0"/>
              <a:t>Ineffective: Managers focus </a:t>
            </a:r>
            <a:r>
              <a:rPr lang="en-US" sz="1600" dirty="0"/>
              <a:t>on the most recent developments instead of looking at the entire year; they </a:t>
            </a:r>
            <a:r>
              <a:rPr lang="en-US" sz="1600" dirty="0" smtClean="0"/>
              <a:t>fixate </a:t>
            </a:r>
            <a:r>
              <a:rPr lang="en-US" sz="1600" dirty="0"/>
              <a:t>on the past instead of considering what employees should do going forward; and, most important, they came across as </a:t>
            </a:r>
            <a:r>
              <a:rPr lang="en-US" sz="1600" dirty="0" smtClean="0"/>
              <a:t>antagonistic/biased</a:t>
            </a:r>
          </a:p>
          <a:p>
            <a:endParaRPr lang="en-US" sz="1600" dirty="0" smtClean="0"/>
          </a:p>
          <a:p>
            <a:endParaRPr lang="en-US" sz="1600" dirty="0" smtClean="0"/>
          </a:p>
          <a:p>
            <a:endParaRPr lang="en-US" sz="1600" dirty="0" smtClean="0"/>
          </a:p>
          <a:p>
            <a:endParaRPr lang="en-US" sz="1600" dirty="0"/>
          </a:p>
        </p:txBody>
      </p:sp>
    </p:spTree>
    <p:extLst>
      <p:ext uri="{BB962C8B-B14F-4D97-AF65-F5344CB8AC3E}">
        <p14:creationId xmlns:p14="http://schemas.microsoft.com/office/powerpoint/2010/main" val="277106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45</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Performance Reviews/Appraisals</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2" name="Content Placeholder 2"/>
          <p:cNvSpPr>
            <a:spLocks noGrp="1"/>
          </p:cNvSpPr>
          <p:nvPr>
            <p:ph idx="1"/>
          </p:nvPr>
        </p:nvSpPr>
        <p:spPr>
          <a:xfrm>
            <a:off x="457200" y="1334322"/>
            <a:ext cx="8229600" cy="3035658"/>
          </a:xfrm>
        </p:spPr>
        <p:txBody>
          <a:bodyPr/>
          <a:lstStyle/>
          <a:p>
            <a:r>
              <a:rPr lang="en-US" sz="1600" dirty="0" smtClean="0"/>
              <a:t>Goldman Sachs is one of many large firms that have eliminated the numerical-ranking system for all its employees after employees requested </a:t>
            </a:r>
            <a:r>
              <a:rPr lang="en-US" sz="1600" dirty="0"/>
              <a:t> </a:t>
            </a:r>
            <a:r>
              <a:rPr lang="en-US" sz="1600" dirty="0" smtClean="0"/>
              <a:t>“more frequent and constructive feedback”</a:t>
            </a:r>
            <a:endParaRPr lang="en-US" sz="1600" dirty="0"/>
          </a:p>
          <a:p>
            <a:pPr lvl="0"/>
            <a:r>
              <a:rPr lang="en-US" sz="1600" dirty="0" smtClean="0"/>
              <a:t>Executives say the numerical-ranking system can grind down employee morale</a:t>
            </a:r>
          </a:p>
          <a:p>
            <a:pPr lvl="0"/>
            <a:r>
              <a:rPr lang="en-US" sz="1600" dirty="0" smtClean="0"/>
              <a:t>More and more firms are eliminating numerical ratings for workers as executives realize that employees feel “labeled” with that number for an entire year</a:t>
            </a:r>
            <a:endParaRPr lang="en-US" sz="1600" dirty="0"/>
          </a:p>
          <a:p>
            <a:pPr lvl="0"/>
            <a:r>
              <a:rPr lang="en-US" sz="1600" dirty="0" smtClean="0"/>
              <a:t>Goldman’s employees wanted more direction with respect to how they can improve going forward</a:t>
            </a:r>
          </a:p>
          <a:p>
            <a:pPr lvl="0"/>
            <a:r>
              <a:rPr lang="en-US" sz="1600" dirty="0" smtClean="0"/>
              <a:t>These additional assessments will allow employees to “course-correct and elevate their own performance”</a:t>
            </a:r>
          </a:p>
          <a:p>
            <a:pPr lvl="0"/>
            <a:r>
              <a:rPr lang="en-US" sz="1600" dirty="0" smtClean="0"/>
              <a:t>The ultimate goal is that the additional input will lead to more frequent one-on-one conversations with employees and managers</a:t>
            </a:r>
            <a:endParaRPr lang="en-US" sz="1600" dirty="0"/>
          </a:p>
        </p:txBody>
      </p:sp>
      <p:grpSp>
        <p:nvGrpSpPr>
          <p:cNvPr id="13" name="Group 12"/>
          <p:cNvGrpSpPr/>
          <p:nvPr/>
        </p:nvGrpSpPr>
        <p:grpSpPr>
          <a:xfrm>
            <a:off x="781050" y="811011"/>
            <a:ext cx="7581900" cy="379837"/>
            <a:chOff x="247936" y="1760560"/>
            <a:chExt cx="8632208" cy="475488"/>
          </a:xfrm>
        </p:grpSpPr>
        <p:sp>
          <p:nvSpPr>
            <p:cNvPr id="14" name="Rounded Rectangle 13"/>
            <p:cNvSpPr/>
            <p:nvPr/>
          </p:nvSpPr>
          <p:spPr>
            <a:xfrm>
              <a:off x="247936" y="1760560"/>
              <a:ext cx="8632208" cy="475488"/>
            </a:xfrm>
            <a:prstGeom prst="roundRect">
              <a:avLst/>
            </a:prstGeom>
            <a:solidFill>
              <a:schemeClr val="accent3">
                <a:lumMod val="20000"/>
                <a:lumOff val="80000"/>
              </a:schemeClr>
            </a:solidFill>
            <a:ln>
              <a:solidFill>
                <a:srgbClr val="129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TextBox 14"/>
            <p:cNvSpPr txBox="1"/>
            <p:nvPr/>
          </p:nvSpPr>
          <p:spPr>
            <a:xfrm>
              <a:off x="247936" y="1809464"/>
              <a:ext cx="8632208" cy="384048"/>
            </a:xfrm>
            <a:prstGeom prst="rect">
              <a:avLst/>
            </a:prstGeom>
            <a:noFill/>
            <a:ln>
              <a:noFill/>
            </a:ln>
          </p:spPr>
          <p:txBody>
            <a:bodyPr wrap="square" rtlCol="0" anchor="ctr" anchorCtr="0">
              <a:noAutofit/>
            </a:bodyPr>
            <a:lstStyle/>
            <a:p>
              <a:pPr algn="ctr"/>
              <a:r>
                <a:rPr lang="en-US" b="1" dirty="0" smtClean="0">
                  <a:solidFill>
                    <a:srgbClr val="129166"/>
                  </a:solidFill>
                </a:rPr>
                <a:t>Since the 2015 NAREIT HR Forum… Goldman Sachs</a:t>
              </a:r>
              <a:endParaRPr lang="en-US" b="1" dirty="0">
                <a:solidFill>
                  <a:srgbClr val="129166"/>
                </a:solidFill>
              </a:endParaRPr>
            </a:p>
          </p:txBody>
        </p:sp>
      </p:grpSp>
      <p:sp>
        <p:nvSpPr>
          <p:cNvPr id="10" name="TextBox 9"/>
          <p:cNvSpPr txBox="1"/>
          <p:nvPr/>
        </p:nvSpPr>
        <p:spPr>
          <a:xfrm>
            <a:off x="6443452" y="4369983"/>
            <a:ext cx="2690037" cy="246221"/>
          </a:xfrm>
          <a:prstGeom prst="rect">
            <a:avLst/>
          </a:prstGeom>
          <a:noFill/>
        </p:spPr>
        <p:txBody>
          <a:bodyPr wrap="square" rtlCol="0">
            <a:spAutoFit/>
          </a:bodyPr>
          <a:lstStyle/>
          <a:p>
            <a:r>
              <a:rPr lang="en-US" sz="1000" i="1" dirty="0" smtClean="0"/>
              <a:t>Source: The Wall Street Journal</a:t>
            </a:r>
            <a:endParaRPr lang="en-US" sz="1000" i="1" dirty="0"/>
          </a:p>
        </p:txBody>
      </p:sp>
    </p:spTree>
    <p:extLst>
      <p:ext uri="{BB962C8B-B14F-4D97-AF65-F5344CB8AC3E}">
        <p14:creationId xmlns:p14="http://schemas.microsoft.com/office/powerpoint/2010/main" val="39918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fade">
                                      <p:cBhvr>
                                        <p:cTn id="24" dur="500"/>
                                        <p:tgtEl>
                                          <p:spTgt spid="1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46</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Say Goodbye to the Annual Pay Raise</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2" name="Content Placeholder 2"/>
          <p:cNvSpPr>
            <a:spLocks noGrp="1"/>
          </p:cNvSpPr>
          <p:nvPr>
            <p:ph idx="1"/>
          </p:nvPr>
        </p:nvSpPr>
        <p:spPr>
          <a:xfrm>
            <a:off x="457200" y="972800"/>
            <a:ext cx="8229600" cy="3035658"/>
          </a:xfrm>
        </p:spPr>
        <p:txBody>
          <a:bodyPr/>
          <a:lstStyle/>
          <a:p>
            <a:r>
              <a:rPr lang="en-US" sz="1600" dirty="0" smtClean="0"/>
              <a:t>According to an article published by Bloomberg, annual pay raises don’t work. Pay raises are given to serve two purposes: 1) to motivate employees and 2) to keep employees from leaving for a better-paying job</a:t>
            </a:r>
          </a:p>
          <a:p>
            <a:r>
              <a:rPr lang="en-US" sz="1600" dirty="0" smtClean="0"/>
              <a:t>The annual pay raises over the last few years have not been large enough to motivate or retain employees</a:t>
            </a:r>
          </a:p>
          <a:p>
            <a:r>
              <a:rPr lang="en-US" sz="1600" dirty="0" smtClean="0"/>
              <a:t>The projected increase for 2016 is 3.1%, which employees are deeming too small of an increase to make any real difference</a:t>
            </a:r>
            <a:endParaRPr lang="en-US" sz="1600" dirty="0"/>
          </a:p>
          <a:p>
            <a:r>
              <a:rPr lang="en-US" sz="1600" dirty="0" smtClean="0"/>
              <a:t>These small increases do little to nothing when it comes to encouraging or changing employee behavior</a:t>
            </a:r>
          </a:p>
          <a:p>
            <a:r>
              <a:rPr lang="en-US" sz="1600" dirty="0" smtClean="0"/>
              <a:t>As a result, the annual pay increase is slowly disappearing as more companies switch to more frequent performance reviews as opposed to just an annual review</a:t>
            </a:r>
          </a:p>
          <a:p>
            <a:r>
              <a:rPr lang="en-US" sz="1600" dirty="0" smtClean="0"/>
              <a:t>In theory, bonuses should become more granular and regular over time as companies continue with more frequent evaluations</a:t>
            </a:r>
          </a:p>
        </p:txBody>
      </p:sp>
      <p:sp>
        <p:nvSpPr>
          <p:cNvPr id="6" name="TextBox 5"/>
          <p:cNvSpPr txBox="1"/>
          <p:nvPr/>
        </p:nvSpPr>
        <p:spPr>
          <a:xfrm>
            <a:off x="3530016" y="4412515"/>
            <a:ext cx="5598471" cy="246221"/>
          </a:xfrm>
          <a:prstGeom prst="rect">
            <a:avLst/>
          </a:prstGeom>
          <a:noFill/>
        </p:spPr>
        <p:txBody>
          <a:bodyPr wrap="square" rtlCol="0">
            <a:spAutoFit/>
          </a:bodyPr>
          <a:lstStyle/>
          <a:p>
            <a:r>
              <a:rPr lang="en-US" sz="1000" i="1" dirty="0" smtClean="0"/>
              <a:t>Source: http</a:t>
            </a:r>
            <a:r>
              <a:rPr lang="en-US" sz="1000" i="1" dirty="0"/>
              <a:t>://</a:t>
            </a:r>
            <a:r>
              <a:rPr lang="en-US" sz="1000" i="1" dirty="0" smtClean="0"/>
              <a:t>www.bloomberg.com/news/articles/2016-06-21/say-goodbye-to-the-annual-pay-raise </a:t>
            </a:r>
            <a:endParaRPr lang="en-US" sz="1000" i="1" dirty="0"/>
          </a:p>
        </p:txBody>
      </p:sp>
    </p:spTree>
    <p:extLst>
      <p:ext uri="{BB962C8B-B14F-4D97-AF65-F5344CB8AC3E}">
        <p14:creationId xmlns:p14="http://schemas.microsoft.com/office/powerpoint/2010/main" val="35835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648" y="3007762"/>
            <a:ext cx="8081152" cy="438644"/>
          </a:xfrm>
          <a:prstGeom prst="rect">
            <a:avLst/>
          </a:prstGeom>
          <a:solidFill>
            <a:schemeClr val="accent3">
              <a:lumMod val="20000"/>
              <a:lumOff val="80000"/>
            </a:schemeClr>
          </a:solidFill>
          <a:ln>
            <a:solidFill>
              <a:srgbClr val="1291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514350" indent="-514350">
              <a:buFont typeface="+mj-lt"/>
              <a:buAutoNum type="romanUcPeriod"/>
            </a:pPr>
            <a:r>
              <a:rPr lang="en-US" sz="2000" dirty="0" smtClean="0">
                <a:solidFill>
                  <a:schemeClr val="bg1">
                    <a:lumMod val="50000"/>
                  </a:schemeClr>
                </a:solidFill>
              </a:rPr>
              <a:t>HR Forum Survey Results</a:t>
            </a:r>
          </a:p>
          <a:p>
            <a:pPr marL="514350" indent="-514350">
              <a:buFont typeface="+mj-lt"/>
              <a:buAutoNum type="romanUcPeriod"/>
            </a:pPr>
            <a:r>
              <a:rPr lang="en-US" sz="2000" dirty="0" smtClean="0">
                <a:solidFill>
                  <a:schemeClr val="bg1">
                    <a:lumMod val="50000"/>
                  </a:schemeClr>
                </a:solidFill>
              </a:rPr>
              <a:t>Legislative Items on the Way and Key Developments</a:t>
            </a:r>
          </a:p>
          <a:p>
            <a:pPr marL="514350" indent="-514350">
              <a:buFont typeface="+mj-lt"/>
              <a:buAutoNum type="romanUcPeriod"/>
            </a:pPr>
            <a:r>
              <a:rPr lang="en-US" sz="2000" dirty="0" smtClean="0">
                <a:solidFill>
                  <a:schemeClr val="bg1">
                    <a:lumMod val="50000"/>
                  </a:schemeClr>
                </a:solidFill>
              </a:rPr>
              <a:t>Hot Topics in Compensation and the Board Room</a:t>
            </a:r>
          </a:p>
          <a:p>
            <a:pPr marL="514350" indent="-514350">
              <a:buFont typeface="+mj-lt"/>
              <a:buAutoNum type="romanUcPeriod"/>
            </a:pPr>
            <a:r>
              <a:rPr lang="en-US" sz="2000" dirty="0" smtClean="0">
                <a:solidFill>
                  <a:schemeClr val="bg1">
                    <a:lumMod val="50000"/>
                  </a:schemeClr>
                </a:solidFill>
              </a:rPr>
              <a:t>Key REIT Executive Compensation Trends</a:t>
            </a:r>
          </a:p>
          <a:p>
            <a:pPr marL="514350" indent="-514350">
              <a:buFont typeface="+mj-lt"/>
              <a:buAutoNum type="romanUcPeriod"/>
            </a:pPr>
            <a:r>
              <a:rPr lang="en-US" sz="2000" dirty="0" smtClean="0">
                <a:solidFill>
                  <a:schemeClr val="bg1">
                    <a:lumMod val="50000"/>
                  </a:schemeClr>
                </a:solidFill>
              </a:rPr>
              <a:t>Hot Topics for HR in 2016</a:t>
            </a:r>
          </a:p>
          <a:p>
            <a:pPr marL="514350" indent="-514350">
              <a:buFont typeface="+mj-lt"/>
              <a:buAutoNum type="romanUcPeriod"/>
            </a:pPr>
            <a:r>
              <a:rPr lang="en-US" sz="2000" b="1" dirty="0" smtClean="0"/>
              <a:t>All Other Hot or Interesting Topics</a:t>
            </a:r>
          </a:p>
        </p:txBody>
      </p:sp>
      <p:sp>
        <p:nvSpPr>
          <p:cNvPr id="4" name="Slide Number Placeholder 3"/>
          <p:cNvSpPr>
            <a:spLocks noGrp="1"/>
          </p:cNvSpPr>
          <p:nvPr>
            <p:ph type="sldNum" sz="quarter" idx="12"/>
          </p:nvPr>
        </p:nvSpPr>
        <p:spPr/>
        <p:txBody>
          <a:bodyPr/>
          <a:lstStyle/>
          <a:p>
            <a:fld id="{59D6B281-D8BD-2D47-8468-8BC299A909A7}" type="slidenum">
              <a:rPr lang="en-US" smtClean="0"/>
              <a:pPr/>
              <a:t>47</a:t>
            </a:fld>
            <a:endParaRPr lang="en-US" dirty="0"/>
          </a:p>
        </p:txBody>
      </p:sp>
    </p:spTree>
    <p:extLst>
      <p:ext uri="{BB962C8B-B14F-4D97-AF65-F5344CB8AC3E}">
        <p14:creationId xmlns:p14="http://schemas.microsoft.com/office/powerpoint/2010/main" val="5663705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48</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Total Rewards</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7" name="Content Placeholder 2"/>
          <p:cNvSpPr>
            <a:spLocks noGrp="1"/>
          </p:cNvSpPr>
          <p:nvPr>
            <p:ph idx="1"/>
          </p:nvPr>
        </p:nvSpPr>
        <p:spPr>
          <a:xfrm>
            <a:off x="617121" y="922282"/>
            <a:ext cx="4459941" cy="3656128"/>
          </a:xfrm>
        </p:spPr>
        <p:txBody>
          <a:bodyPr/>
          <a:lstStyle/>
          <a:p>
            <a:pPr marL="0" indent="0">
              <a:spcBef>
                <a:spcPts val="3800"/>
              </a:spcBef>
              <a:buNone/>
            </a:pPr>
            <a:r>
              <a:rPr lang="en-US" sz="1400" dirty="0" err="1" smtClean="0"/>
              <a:t>WorldatWork</a:t>
            </a:r>
            <a:r>
              <a:rPr lang="en-US" sz="1400" dirty="0" smtClean="0"/>
              <a:t> Model:</a:t>
            </a:r>
          </a:p>
          <a:p>
            <a:pPr marL="0" lvl="1" indent="0">
              <a:spcBef>
                <a:spcPts val="1800"/>
              </a:spcBef>
              <a:buNone/>
            </a:pPr>
            <a:r>
              <a:rPr lang="en-US" sz="1400" dirty="0" smtClean="0"/>
              <a:t>“</a:t>
            </a:r>
            <a:r>
              <a:rPr lang="en-US" sz="1400" dirty="0"/>
              <a:t>The workforce of the past was organized around </a:t>
            </a:r>
            <a:r>
              <a:rPr lang="en-US" sz="1400" dirty="0" smtClean="0"/>
              <a:t>the company…the </a:t>
            </a:r>
            <a:r>
              <a:rPr lang="en-US" sz="1400" dirty="0"/>
              <a:t>workforce of the future is organized around the worker. If we can’t find the right people, it’s going to hurt our bottom line</a:t>
            </a:r>
            <a:r>
              <a:rPr lang="en-US" sz="1400" dirty="0" smtClean="0"/>
              <a:t>.”</a:t>
            </a:r>
          </a:p>
          <a:p>
            <a:pPr marL="0" lvl="1" indent="0">
              <a:spcBef>
                <a:spcPts val="1800"/>
              </a:spcBef>
              <a:buNone/>
            </a:pPr>
            <a:endParaRPr lang="en-US" sz="1400" dirty="0"/>
          </a:p>
          <a:p>
            <a:r>
              <a:rPr lang="en-US" sz="1400" dirty="0"/>
              <a:t>Audience Question…</a:t>
            </a:r>
          </a:p>
          <a:p>
            <a:pPr lvl="1">
              <a:lnSpc>
                <a:spcPts val="2400"/>
              </a:lnSpc>
              <a:spcBef>
                <a:spcPts val="1800"/>
              </a:spcBef>
            </a:pPr>
            <a:r>
              <a:rPr lang="en-US" sz="1400" i="1" dirty="0" smtClean="0">
                <a:solidFill>
                  <a:srgbClr val="129166"/>
                </a:solidFill>
              </a:rPr>
              <a:t>How many of you provide a total rewards statement?</a:t>
            </a:r>
            <a:endParaRPr lang="en-US" sz="1400" dirty="0">
              <a:solidFill>
                <a:srgbClr val="129166"/>
              </a:solidFill>
            </a:endParaRPr>
          </a:p>
          <a:p>
            <a:pPr marL="0" lvl="1" indent="0">
              <a:spcBef>
                <a:spcPts val="1800"/>
              </a:spcBef>
              <a:buNone/>
            </a:pPr>
            <a:endParaRPr lang="en-US" sz="1400" dirty="0"/>
          </a:p>
          <a:p>
            <a:pPr marL="0" lvl="1" indent="0">
              <a:spcBef>
                <a:spcPts val="1800"/>
              </a:spcBef>
              <a:buNone/>
            </a:pPr>
            <a:endParaRPr lang="en-US" sz="1400" dirty="0" smtClean="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40522" y="886131"/>
            <a:ext cx="2769306" cy="369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7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6" name="Rectangle 26"/>
          <p:cNvSpPr>
            <a:spLocks noChangeArrowheads="1"/>
          </p:cNvSpPr>
          <p:nvPr/>
        </p:nvSpPr>
        <p:spPr bwMode="auto">
          <a:xfrm>
            <a:off x="647704" y="1028424"/>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Which of the following executive talent issues will be a priority over the next 12 months?</a:t>
            </a:r>
          </a:p>
        </p:txBody>
      </p:sp>
      <p:sp>
        <p:nvSpPr>
          <p:cNvPr id="7" name="TextBox 6"/>
          <p:cNvSpPr txBox="1"/>
          <p:nvPr/>
        </p:nvSpPr>
        <p:spPr>
          <a:xfrm>
            <a:off x="1143000" y="4210877"/>
            <a:ext cx="6858000" cy="230832"/>
          </a:xfrm>
          <a:prstGeom prst="rect">
            <a:avLst/>
          </a:prstGeom>
          <a:noFill/>
        </p:spPr>
        <p:txBody>
          <a:bodyPr wrap="square" rtlCol="0">
            <a:spAutoFit/>
          </a:bodyPr>
          <a:lstStyle/>
          <a:p>
            <a:pPr algn="ctr"/>
            <a:r>
              <a:rPr lang="en-US" sz="900" i="1" dirty="0"/>
              <a:t>Other: Executive compensation and peer group analysis</a:t>
            </a:r>
          </a:p>
        </p:txBody>
      </p:sp>
      <p:graphicFrame>
        <p:nvGraphicFramePr>
          <p:cNvPr id="9" name="Object 8"/>
          <p:cNvGraphicFramePr>
            <a:graphicFrameLocks noChangeAspect="1"/>
          </p:cNvGraphicFramePr>
          <p:nvPr>
            <p:extLst>
              <p:ext uri="{D42A27DB-BD31-4B8C-83A1-F6EECF244321}">
                <p14:modId xmlns:p14="http://schemas.microsoft.com/office/powerpoint/2010/main" val="3984923796"/>
              </p:ext>
            </p:extLst>
          </p:nvPr>
        </p:nvGraphicFramePr>
        <p:xfrm>
          <a:off x="1169570" y="1205837"/>
          <a:ext cx="6804860" cy="3291729"/>
        </p:xfrm>
        <a:graphic>
          <a:graphicData uri="http://schemas.openxmlformats.org/presentationml/2006/ole">
            <mc:AlternateContent xmlns:mc="http://schemas.openxmlformats.org/markup-compatibility/2006">
              <mc:Choice xmlns:v="urn:schemas-microsoft-com:vml" Requires="v">
                <p:oleObj spid="_x0000_s2534" name="Worksheet" r:id="rId3" imgW="9077302" imgH="4391010" progId="Excel.Sheet.8">
                  <p:link updateAutomatic="1"/>
                </p:oleObj>
              </mc:Choice>
              <mc:Fallback>
                <p:oleObj name="Worksheet" r:id="rId3" imgW="9077302" imgH="4391010" progId="Excel.Sheet.8">
                  <p:link updateAutomatic="1"/>
                  <p:pic>
                    <p:nvPicPr>
                      <p:cNvPr id="0" name=""/>
                      <p:cNvPicPr/>
                      <p:nvPr/>
                    </p:nvPicPr>
                    <p:blipFill>
                      <a:blip r:embed="rId4"/>
                      <a:stretch>
                        <a:fillRect/>
                      </a:stretch>
                    </p:blipFill>
                    <p:spPr>
                      <a:xfrm>
                        <a:off x="1169570" y="1205837"/>
                        <a:ext cx="6804860" cy="3291729"/>
                      </a:xfrm>
                      <a:prstGeom prst="rect">
                        <a:avLst/>
                      </a:prstGeom>
                    </p:spPr>
                  </p:pic>
                </p:oleObj>
              </mc:Fallback>
            </mc:AlternateContent>
          </a:graphicData>
        </a:graphic>
      </p:graphicFrame>
    </p:spTree>
    <p:extLst>
      <p:ext uri="{BB962C8B-B14F-4D97-AF65-F5344CB8AC3E}">
        <p14:creationId xmlns:p14="http://schemas.microsoft.com/office/powerpoint/2010/main" val="24456632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49</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Total Rewards</a:t>
            </a:r>
            <a:r>
              <a:rPr lang="en-US" sz="3600" dirty="0"/>
              <a:t> </a:t>
            </a:r>
            <a:r>
              <a:rPr lang="en-US" sz="3600" dirty="0" smtClean="0"/>
              <a:t>– Beyond Pay</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0" name="Content Placeholder 2"/>
          <p:cNvSpPr>
            <a:spLocks noGrp="1"/>
          </p:cNvSpPr>
          <p:nvPr>
            <p:ph idx="1"/>
          </p:nvPr>
        </p:nvSpPr>
        <p:spPr>
          <a:xfrm>
            <a:off x="457624" y="879751"/>
            <a:ext cx="8346141" cy="2692790"/>
          </a:xfrm>
        </p:spPr>
        <p:txBody>
          <a:bodyPr/>
          <a:lstStyle/>
          <a:p>
            <a:pPr>
              <a:spcBef>
                <a:spcPts val="3800"/>
              </a:spcBef>
            </a:pPr>
            <a:r>
              <a:rPr lang="en-US" sz="2400" dirty="0" smtClean="0"/>
              <a:t>Different generations ascribe different values to each of the components of total rewards</a:t>
            </a:r>
          </a:p>
          <a:p>
            <a:pPr marL="0" indent="0" algn="ctr">
              <a:buNone/>
            </a:pPr>
            <a:r>
              <a:rPr lang="en-US" sz="2400" i="1" dirty="0" smtClean="0"/>
              <a:t>No one size fits all</a:t>
            </a:r>
          </a:p>
          <a:p>
            <a:pPr marL="0" indent="0" algn="ctr">
              <a:buNone/>
            </a:pPr>
            <a:endParaRPr lang="en-US" sz="2400" i="1" dirty="0" smtClean="0"/>
          </a:p>
          <a:p>
            <a:pPr>
              <a:spcBef>
                <a:spcPts val="3800"/>
              </a:spcBef>
            </a:pPr>
            <a:r>
              <a:rPr lang="en-US" sz="2400" dirty="0" smtClean="0"/>
              <a:t>Innovative Ideas/Trends (but in real estate?)</a:t>
            </a:r>
          </a:p>
          <a:p>
            <a:pPr marL="0" indent="0">
              <a:buNone/>
            </a:pPr>
            <a:endParaRPr lang="en-US" sz="1800" dirty="0" smtClean="0"/>
          </a:p>
        </p:txBody>
      </p:sp>
      <p:graphicFrame>
        <p:nvGraphicFramePr>
          <p:cNvPr id="11" name="Diagram 10"/>
          <p:cNvGraphicFramePr/>
          <p:nvPr>
            <p:extLst>
              <p:ext uri="{D42A27DB-BD31-4B8C-83A1-F6EECF244321}">
                <p14:modId xmlns:p14="http://schemas.microsoft.com/office/powerpoint/2010/main" val="3668412189"/>
              </p:ext>
            </p:extLst>
          </p:nvPr>
        </p:nvGraphicFramePr>
        <p:xfrm>
          <a:off x="647704" y="3648265"/>
          <a:ext cx="8086065" cy="1142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1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50</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2016 </a:t>
            </a:r>
            <a:r>
              <a:rPr lang="en-US" sz="3600" dirty="0" err="1" smtClean="0"/>
              <a:t>PayScale</a:t>
            </a:r>
            <a:r>
              <a:rPr lang="en-US" sz="3600" dirty="0" smtClean="0"/>
              <a:t> Compensation Best Practices Report</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557615"/>
            <a:ext cx="8229600" cy="3035658"/>
          </a:xfrm>
        </p:spPr>
        <p:txBody>
          <a:bodyPr/>
          <a:lstStyle/>
          <a:p>
            <a:r>
              <a:rPr lang="en-US" sz="1600" dirty="0" smtClean="0"/>
              <a:t>This is the 7</a:t>
            </a:r>
            <a:r>
              <a:rPr lang="en-US" sz="1600" baseline="30000" dirty="0" smtClean="0"/>
              <a:t>th</a:t>
            </a:r>
            <a:r>
              <a:rPr lang="en-US" sz="1600" dirty="0" smtClean="0"/>
              <a:t> year </a:t>
            </a:r>
            <a:r>
              <a:rPr lang="en-US" sz="1600" dirty="0" err="1" smtClean="0"/>
              <a:t>PayScale</a:t>
            </a:r>
            <a:r>
              <a:rPr lang="en-US" sz="1600" dirty="0" smtClean="0"/>
              <a:t> has published this report and 2016 had approximately 7,600 respondents</a:t>
            </a:r>
          </a:p>
          <a:p>
            <a:r>
              <a:rPr lang="en-US" sz="1600" dirty="0" smtClean="0"/>
              <a:t>While 73% of employers consider their employees to be fairly paid, only 36% of employees feel they actually are fairly paid</a:t>
            </a:r>
          </a:p>
          <a:p>
            <a:r>
              <a:rPr lang="en-US" sz="1600" dirty="0" smtClean="0"/>
              <a:t>The number one reason employees leave companies is for “personal reasons/a life change” (marriage, health, spouse relocation, parenthood, etc.) and the number two reason is compensation – “seeking higher pay elsewhere”</a:t>
            </a:r>
          </a:p>
          <a:p>
            <a:r>
              <a:rPr lang="en-US" sz="1600" dirty="0" smtClean="0"/>
              <a:t>Approximately 40% of companies reported having a transparent, open communication surrounding pay. Similarly, 47% of top performing companies (as defined by the study) reported such transparency</a:t>
            </a:r>
          </a:p>
          <a:p>
            <a:endParaRPr lang="en-US" sz="1600" dirty="0" smtClean="0"/>
          </a:p>
        </p:txBody>
      </p:sp>
      <p:sp>
        <p:nvSpPr>
          <p:cNvPr id="8" name="Title 1"/>
          <p:cNvSpPr txBox="1">
            <a:spLocks/>
          </p:cNvSpPr>
          <p:nvPr/>
        </p:nvSpPr>
        <p:spPr>
          <a:xfrm>
            <a:off x="457200" y="1167276"/>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Key Takeaways</a:t>
            </a:r>
            <a:endParaRPr lang="en-US" sz="2000" b="1" u="sng" dirty="0"/>
          </a:p>
        </p:txBody>
      </p:sp>
    </p:spTree>
    <p:extLst>
      <p:ext uri="{BB962C8B-B14F-4D97-AF65-F5344CB8AC3E}">
        <p14:creationId xmlns:p14="http://schemas.microsoft.com/office/powerpoint/2010/main" val="39681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51</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2016 </a:t>
            </a:r>
            <a:r>
              <a:rPr lang="en-US" sz="3600" dirty="0" err="1" smtClean="0"/>
              <a:t>PayScale</a:t>
            </a:r>
            <a:r>
              <a:rPr lang="en-US" sz="3600" dirty="0" smtClean="0"/>
              <a:t> Compensation Best Practices Report</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557615"/>
            <a:ext cx="8229600" cy="3035658"/>
          </a:xfrm>
        </p:spPr>
        <p:txBody>
          <a:bodyPr/>
          <a:lstStyle/>
          <a:p>
            <a:r>
              <a:rPr lang="en-US" sz="1600" dirty="0" smtClean="0"/>
              <a:t>35% of companies reported that they offer training courses to managers educating them on how to talk to employees about compensation; however, only 17% of companies reported being very confident in a managers’ abilities to have tough conversations about compensation</a:t>
            </a:r>
          </a:p>
          <a:p>
            <a:r>
              <a:rPr lang="en-US" sz="1600" dirty="0" smtClean="0"/>
              <a:t>One of the hottest HR trends for 2016 as reported was 44% of respondents citing they replaced annual performance reviews with ongoing, real time feedback</a:t>
            </a:r>
          </a:p>
          <a:p>
            <a:r>
              <a:rPr lang="en-US" sz="1600" dirty="0" smtClean="0"/>
              <a:t>Compensation not being competitive enough was only cited by 23% of respondents as to why positions remained unfilled after 6 months</a:t>
            </a:r>
          </a:p>
        </p:txBody>
      </p:sp>
      <p:sp>
        <p:nvSpPr>
          <p:cNvPr id="8" name="Title 1"/>
          <p:cNvSpPr txBox="1">
            <a:spLocks/>
          </p:cNvSpPr>
          <p:nvPr/>
        </p:nvSpPr>
        <p:spPr>
          <a:xfrm>
            <a:off x="457200" y="1167276"/>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Key Takeaways</a:t>
            </a:r>
            <a:endParaRPr lang="en-US" sz="2000" b="1" u="sng" dirty="0"/>
          </a:p>
        </p:txBody>
      </p:sp>
    </p:spTree>
    <p:extLst>
      <p:ext uri="{BB962C8B-B14F-4D97-AF65-F5344CB8AC3E}">
        <p14:creationId xmlns:p14="http://schemas.microsoft.com/office/powerpoint/2010/main" val="41165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52</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2016 </a:t>
            </a:r>
            <a:r>
              <a:rPr lang="en-US" sz="3600" dirty="0" err="1" smtClean="0"/>
              <a:t>PayScale</a:t>
            </a:r>
            <a:r>
              <a:rPr lang="en-US" sz="3600" dirty="0" smtClean="0"/>
              <a:t> Compensation Best Practices Report</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557615"/>
            <a:ext cx="8229600" cy="3035658"/>
          </a:xfrm>
        </p:spPr>
        <p:txBody>
          <a:bodyPr/>
          <a:lstStyle/>
          <a:p>
            <a:r>
              <a:rPr lang="en-US" sz="1600" dirty="0" smtClean="0"/>
              <a:t>For the 4</a:t>
            </a:r>
            <a:r>
              <a:rPr lang="en-US" sz="1600" baseline="30000" dirty="0" smtClean="0"/>
              <a:t>th</a:t>
            </a:r>
            <a:r>
              <a:rPr lang="en-US" sz="1600" dirty="0" smtClean="0"/>
              <a:t> year in a row, retention remains a top concern across employers with approximately 57% of respondents citing it</a:t>
            </a:r>
          </a:p>
          <a:p>
            <a:r>
              <a:rPr lang="en-US" sz="1600" dirty="0" smtClean="0"/>
              <a:t>Of interest, 47% of top employers provide a total rewards statement whereas 39% do across average companies</a:t>
            </a:r>
          </a:p>
          <a:p>
            <a:r>
              <a:rPr lang="en-US" sz="1600" dirty="0" smtClean="0"/>
              <a:t>More than 50% of average companies are not changing compensation strategies to accommodate millennials</a:t>
            </a:r>
          </a:p>
          <a:p>
            <a:pPr marL="795338" indent="-285750">
              <a:buFont typeface="Calibri" panose="020F0502020204030204" pitchFamily="34" charset="0"/>
              <a:buChar char="‒"/>
            </a:pPr>
            <a:r>
              <a:rPr lang="en-US" sz="1600" dirty="0" smtClean="0"/>
              <a:t>For those changing strategies, many reported changes in paid time off policies, wellness benefits, and increases in philanthropic/diversity initiatives</a:t>
            </a:r>
          </a:p>
          <a:p>
            <a:endParaRPr lang="en-US" sz="1600" dirty="0" smtClean="0"/>
          </a:p>
        </p:txBody>
      </p:sp>
      <p:sp>
        <p:nvSpPr>
          <p:cNvPr id="8" name="Title 1"/>
          <p:cNvSpPr txBox="1">
            <a:spLocks/>
          </p:cNvSpPr>
          <p:nvPr/>
        </p:nvSpPr>
        <p:spPr>
          <a:xfrm>
            <a:off x="457200" y="1167276"/>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Key Takeaways</a:t>
            </a:r>
            <a:endParaRPr lang="en-US" sz="2000" b="1" u="sng" dirty="0"/>
          </a:p>
        </p:txBody>
      </p:sp>
    </p:spTree>
    <p:extLst>
      <p:ext uri="{BB962C8B-B14F-4D97-AF65-F5344CB8AC3E}">
        <p14:creationId xmlns:p14="http://schemas.microsoft.com/office/powerpoint/2010/main" val="15322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53</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Is a CEO’s Pay and Likeness negatively correlated?</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121662"/>
            <a:ext cx="8229600" cy="3035658"/>
          </a:xfrm>
        </p:spPr>
        <p:txBody>
          <a:bodyPr/>
          <a:lstStyle/>
          <a:p>
            <a:endParaRPr lang="en-US" sz="1600" dirty="0">
              <a:solidFill>
                <a:srgbClr val="FF0000"/>
              </a:solidFill>
            </a:endParaRPr>
          </a:p>
          <a:p>
            <a:r>
              <a:rPr lang="en-US" sz="1600" dirty="0" smtClean="0"/>
              <a:t>A recent study conducted by Glassdoor found that the highest paid CEOs actually tend to get the worst ratings from employees</a:t>
            </a:r>
          </a:p>
          <a:p>
            <a:r>
              <a:rPr lang="en-US" sz="1600" dirty="0" smtClean="0"/>
              <a:t>One of the clearest findings was the negative link between CEO pay and approval rating</a:t>
            </a:r>
          </a:p>
          <a:p>
            <a:r>
              <a:rPr lang="en-US" sz="1600" dirty="0"/>
              <a:t>A possible explanation could be that people are paying more attention</a:t>
            </a:r>
          </a:p>
          <a:p>
            <a:r>
              <a:rPr lang="en-US" sz="1600" dirty="0"/>
              <a:t>High CEO pay ultimately affects the perception of CEO quality</a:t>
            </a:r>
          </a:p>
          <a:p>
            <a:pPr marL="625475" indent="-285750">
              <a:buFont typeface="Calibri" panose="020F0502020204030204" pitchFamily="34" charset="0"/>
              <a:buChar char="‒"/>
            </a:pPr>
            <a:r>
              <a:rPr lang="en-US" sz="1600" dirty="0"/>
              <a:t>One can’t command high CEO pay while letting the culture of the company fall short in the eyes of the employees</a:t>
            </a:r>
            <a:endParaRPr lang="en-US" sz="1600" i="1" dirty="0">
              <a:solidFill>
                <a:srgbClr val="129166"/>
              </a:solidFill>
            </a:endParaRPr>
          </a:p>
          <a:p>
            <a:r>
              <a:rPr lang="en-US" sz="1600" dirty="0"/>
              <a:t>The Glassdoor report looked for other factors but ultimately found other demographics such as gender, age, tenure, and education didn’t have much of an impact on the whole</a:t>
            </a:r>
          </a:p>
          <a:p>
            <a:r>
              <a:rPr lang="en-US" sz="1600" dirty="0"/>
              <a:t>This negative correlation could possibly grow even stronger with the CEO Pay Ratio </a:t>
            </a:r>
            <a:r>
              <a:rPr lang="en-US" sz="1600" dirty="0" smtClean="0"/>
              <a:t>Disclosure</a:t>
            </a:r>
          </a:p>
          <a:p>
            <a:endParaRPr lang="en-US" sz="1600" dirty="0" smtClean="0">
              <a:solidFill>
                <a:srgbClr val="FF0000"/>
              </a:solidFill>
            </a:endParaRPr>
          </a:p>
        </p:txBody>
      </p:sp>
      <p:sp>
        <p:nvSpPr>
          <p:cNvPr id="6" name="TextBox 5"/>
          <p:cNvSpPr txBox="1"/>
          <p:nvPr/>
        </p:nvSpPr>
        <p:spPr>
          <a:xfrm>
            <a:off x="647702" y="4284917"/>
            <a:ext cx="8499059" cy="400110"/>
          </a:xfrm>
          <a:prstGeom prst="rect">
            <a:avLst/>
          </a:prstGeom>
          <a:noFill/>
        </p:spPr>
        <p:txBody>
          <a:bodyPr wrap="square" rtlCol="0">
            <a:spAutoFit/>
          </a:bodyPr>
          <a:lstStyle/>
          <a:p>
            <a:r>
              <a:rPr lang="en-US" sz="1000" i="1" dirty="0"/>
              <a:t>Source</a:t>
            </a:r>
            <a:r>
              <a:rPr lang="en-US" sz="1000" i="1" dirty="0" smtClean="0"/>
              <a:t>: The Washington Post, Glassdoor</a:t>
            </a:r>
          </a:p>
          <a:p>
            <a:r>
              <a:rPr lang="en-US" sz="1000" i="1" dirty="0" smtClean="0"/>
              <a:t>  </a:t>
            </a:r>
            <a:endParaRPr lang="en-US" sz="1000" i="1" dirty="0"/>
          </a:p>
        </p:txBody>
      </p:sp>
    </p:spTree>
    <p:extLst>
      <p:ext uri="{BB962C8B-B14F-4D97-AF65-F5344CB8AC3E}">
        <p14:creationId xmlns:p14="http://schemas.microsoft.com/office/powerpoint/2010/main" val="38094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54</a:t>
            </a:fld>
            <a:endParaRPr lang="en-US" dirty="0"/>
          </a:p>
        </p:txBody>
      </p:sp>
      <p:sp>
        <p:nvSpPr>
          <p:cNvPr id="5" name="Title 1"/>
          <p:cNvSpPr>
            <a:spLocks noGrp="1"/>
          </p:cNvSpPr>
          <p:nvPr>
            <p:ph type="title"/>
          </p:nvPr>
        </p:nvSpPr>
        <p:spPr>
          <a:xfrm>
            <a:off x="647700" y="-49213"/>
            <a:ext cx="8229600" cy="626985"/>
          </a:xfrm>
          <a:prstGeom prst="rect">
            <a:avLst/>
          </a:prstGeom>
        </p:spPr>
        <p:txBody>
          <a:bodyPr/>
          <a:lstStyle/>
          <a:p>
            <a:r>
              <a:rPr lang="en-US" sz="3600" dirty="0" smtClean="0"/>
              <a:t>Commonsense Corporate Governance Principles</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185460"/>
            <a:ext cx="8229600" cy="3035658"/>
          </a:xfrm>
        </p:spPr>
        <p:txBody>
          <a:bodyPr/>
          <a:lstStyle/>
          <a:p>
            <a:r>
              <a:rPr lang="en-US" sz="1200" dirty="0" smtClean="0"/>
              <a:t>Truly independent boards are vital to effective governance. Every </a:t>
            </a:r>
            <a:r>
              <a:rPr lang="en-US" sz="1200" dirty="0"/>
              <a:t>board should meet regularly without the CEO present, and every board should have active and direct engagement with executives below the CEO </a:t>
            </a:r>
            <a:r>
              <a:rPr lang="en-US" sz="1200" dirty="0" smtClean="0"/>
              <a:t>level</a:t>
            </a:r>
          </a:p>
          <a:p>
            <a:r>
              <a:rPr lang="en-US" sz="1200" dirty="0" smtClean="0"/>
              <a:t>Every </a:t>
            </a:r>
            <a:r>
              <a:rPr lang="en-US" sz="1200" dirty="0"/>
              <a:t>board should have members with complementary and diverse skills, backgrounds and experiences. It’s also important to balance wisdom and judgment that accompany experience and tenure with the need for fresh thinking and perspectives of new board </a:t>
            </a:r>
            <a:r>
              <a:rPr lang="en-US" sz="1200" dirty="0" smtClean="0"/>
              <a:t>members</a:t>
            </a:r>
          </a:p>
          <a:p>
            <a:r>
              <a:rPr lang="en-US" sz="1200" dirty="0"/>
              <a:t>Every board needs a strong leader who is independent of management. The board’s independent directors usually are in the best position to evaluate whether the roles of chairman and CEO should be separate or combined; and if the board decides on a combined role, it is essential that the board have a strong lead independent director with clearly defined authorities and </a:t>
            </a:r>
            <a:r>
              <a:rPr lang="en-US" sz="1200" dirty="0" smtClean="0"/>
              <a:t>responsibilities</a:t>
            </a:r>
          </a:p>
          <a:p>
            <a:r>
              <a:rPr lang="en-US" sz="1200" dirty="0" smtClean="0"/>
              <a:t>Financial </a:t>
            </a:r>
            <a:r>
              <a:rPr lang="en-US" sz="1200" dirty="0"/>
              <a:t>markets have become too obsessed with quarterly earnings forecasts. Companies should not feel obligated to provide earnings guidance — and should do so only if they believe that providing such guidance is beneficial to </a:t>
            </a:r>
            <a:r>
              <a:rPr lang="en-US" sz="1200" dirty="0" smtClean="0"/>
              <a:t>shareholders</a:t>
            </a:r>
          </a:p>
          <a:p>
            <a:r>
              <a:rPr lang="en-US" sz="1200" dirty="0"/>
              <a:t>A common accounting standard is critical for corporate transparency, so while companies may </a:t>
            </a:r>
            <a:r>
              <a:rPr lang="en-US" sz="1200" dirty="0" smtClean="0"/>
              <a:t>use GAAP </a:t>
            </a:r>
            <a:r>
              <a:rPr lang="en-US" sz="1200" dirty="0"/>
              <a:t>to explain and clarify their results, they never should do so in such a way as to obscure GAAP-reported </a:t>
            </a:r>
            <a:r>
              <a:rPr lang="en-US" sz="1200" dirty="0" smtClean="0"/>
              <a:t>results</a:t>
            </a:r>
          </a:p>
          <a:p>
            <a:r>
              <a:rPr lang="en-US" sz="1200" dirty="0"/>
              <a:t> Effective governance requires constructive engagement between a company and its shareholders. </a:t>
            </a:r>
            <a:r>
              <a:rPr lang="en-US" sz="1200" dirty="0" smtClean="0"/>
              <a:t>The </a:t>
            </a:r>
            <a:r>
              <a:rPr lang="en-US" sz="1200" dirty="0"/>
              <a:t>company’s institutional investors making decisions on proxy issues important to long-term value creation should have access to the company, its management and, in some circumstances, the board; similarly, a company, its management and board should have access to institutional investors’ ultimate decision makers on those </a:t>
            </a:r>
            <a:r>
              <a:rPr lang="en-US" sz="1200" dirty="0" smtClean="0"/>
              <a:t>issues</a:t>
            </a:r>
          </a:p>
          <a:p>
            <a:endParaRPr lang="en-US" sz="1200" dirty="0" smtClean="0">
              <a:solidFill>
                <a:srgbClr val="FF0000"/>
              </a:solidFill>
            </a:endParaRPr>
          </a:p>
          <a:p>
            <a:endParaRPr lang="en-US" sz="1200" dirty="0" smtClean="0">
              <a:solidFill>
                <a:srgbClr val="FF0000"/>
              </a:solidFill>
            </a:endParaRPr>
          </a:p>
        </p:txBody>
      </p:sp>
      <p:sp>
        <p:nvSpPr>
          <p:cNvPr id="6" name="TextBox 5"/>
          <p:cNvSpPr txBox="1"/>
          <p:nvPr/>
        </p:nvSpPr>
        <p:spPr>
          <a:xfrm>
            <a:off x="6100304" y="4412507"/>
            <a:ext cx="3070710" cy="246221"/>
          </a:xfrm>
          <a:prstGeom prst="rect">
            <a:avLst/>
          </a:prstGeom>
          <a:noFill/>
        </p:spPr>
        <p:txBody>
          <a:bodyPr wrap="square" rtlCol="0">
            <a:spAutoFit/>
          </a:bodyPr>
          <a:lstStyle/>
          <a:p>
            <a:r>
              <a:rPr lang="en-US" sz="1000" i="1" dirty="0"/>
              <a:t>Source</a:t>
            </a:r>
            <a:r>
              <a:rPr lang="en-US" sz="1000" i="1" dirty="0" smtClean="0"/>
              <a:t>: www.governanceprinciples.org</a:t>
            </a:r>
            <a:endParaRPr lang="en-US" sz="1000" i="1" dirty="0"/>
          </a:p>
        </p:txBody>
      </p:sp>
    </p:spTree>
    <p:extLst>
      <p:ext uri="{BB962C8B-B14F-4D97-AF65-F5344CB8AC3E}">
        <p14:creationId xmlns:p14="http://schemas.microsoft.com/office/powerpoint/2010/main" val="28412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55</a:t>
            </a:fld>
            <a:endParaRPr lang="en-US" dirty="0"/>
          </a:p>
        </p:txBody>
      </p:sp>
      <p:sp>
        <p:nvSpPr>
          <p:cNvPr id="5" name="Title 1"/>
          <p:cNvSpPr>
            <a:spLocks noGrp="1"/>
          </p:cNvSpPr>
          <p:nvPr>
            <p:ph type="title"/>
          </p:nvPr>
        </p:nvSpPr>
        <p:spPr>
          <a:xfrm>
            <a:off x="647700" y="120917"/>
            <a:ext cx="8229600" cy="626985"/>
          </a:xfrm>
          <a:prstGeom prst="rect">
            <a:avLst/>
          </a:prstGeom>
        </p:spPr>
        <p:txBody>
          <a:bodyPr/>
          <a:lstStyle/>
          <a:p>
            <a:r>
              <a:rPr lang="en-US" sz="3600" dirty="0" smtClean="0"/>
              <a:t>Non-GAAP Rules May Spark Changes</a:t>
            </a:r>
            <a:endParaRPr lang="en-US" sz="3600" dirty="0"/>
          </a:p>
        </p:txBody>
      </p:sp>
      <p:sp>
        <p:nvSpPr>
          <p:cNvPr id="19" name="Content Placeholder 2"/>
          <p:cNvSpPr>
            <a:spLocks noGrp="1"/>
          </p:cNvSpPr>
          <p:nvPr>
            <p:ph idx="1"/>
          </p:nvPr>
        </p:nvSpPr>
        <p:spPr>
          <a:xfrm>
            <a:off x="563534" y="962167"/>
            <a:ext cx="4284921" cy="3035658"/>
          </a:xfrm>
        </p:spPr>
        <p:txBody>
          <a:bodyPr/>
          <a:lstStyle/>
          <a:p>
            <a:r>
              <a:rPr lang="en-US" sz="1200" dirty="0" smtClean="0"/>
              <a:t>The SEC is starting to crack down on non-GAAP metrics due to the high discrepancy across companies that results</a:t>
            </a:r>
          </a:p>
          <a:p>
            <a:r>
              <a:rPr lang="en-US" sz="1200" dirty="0" smtClean="0"/>
              <a:t>According to a study done by Audit Analytics, between January and May of last year 80 companies were questioned by the SEC on the use of non-GAAP, while 54 companies either removed non-GAAP metrics completely or substantially modified them after receiving SEC comment letters</a:t>
            </a:r>
          </a:p>
          <a:p>
            <a:r>
              <a:rPr lang="en-US" sz="1200" dirty="0" smtClean="0"/>
              <a:t>The SEC is worried the discrepancy could be “potentially misleading” and most troublesome when it comes to earnings metrics such as net income and revenue</a:t>
            </a:r>
          </a:p>
          <a:p>
            <a:r>
              <a:rPr lang="en-US" sz="1200" dirty="0" smtClean="0"/>
              <a:t>Consistency and transparency in the use of non-GAAP reporting is the ultimate goal for the SEC</a:t>
            </a:r>
          </a:p>
          <a:p>
            <a:r>
              <a:rPr lang="en-US" sz="1200" dirty="0" smtClean="0"/>
              <a:t>As a result, there has been an overemphasis on the use of non-GAAP metrics in order to make sure they only supplement and do not supplant GAAP measures</a:t>
            </a:r>
          </a:p>
          <a:p>
            <a:pPr marL="0" indent="0">
              <a:buNone/>
            </a:pPr>
            <a:endParaRPr lang="en-US" sz="1200" dirty="0" smtClean="0"/>
          </a:p>
          <a:p>
            <a:endParaRPr lang="en-US" sz="1200" dirty="0" smtClean="0"/>
          </a:p>
          <a:p>
            <a:endParaRPr lang="en-US" sz="1200" dirty="0" smtClean="0">
              <a:solidFill>
                <a:srgbClr val="FF00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473" y="787346"/>
            <a:ext cx="391477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4848455" y="2794911"/>
            <a:ext cx="4284921" cy="30356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t>The Audit </a:t>
            </a:r>
            <a:r>
              <a:rPr lang="en-US" sz="1200" dirty="0"/>
              <a:t>Analytics study also found that non-GAAP adjusted earnings were greater than GAAP earnings 82% of the </a:t>
            </a:r>
            <a:r>
              <a:rPr lang="en-US" sz="1200" dirty="0" smtClean="0"/>
              <a:t>time </a:t>
            </a:r>
          </a:p>
          <a:p>
            <a:r>
              <a:rPr lang="en-US" sz="1200" dirty="0" smtClean="0"/>
              <a:t>The study also found that the term “non-GAAP” appeared in 58% of proxies for companies in the S&amp;P 500; which is up from only 27% five years ago</a:t>
            </a:r>
          </a:p>
          <a:p>
            <a:endParaRPr lang="en-US" sz="1200" dirty="0" smtClean="0">
              <a:solidFill>
                <a:srgbClr val="FF0000"/>
              </a:solidFill>
            </a:endParaRPr>
          </a:p>
        </p:txBody>
      </p:sp>
      <p:sp>
        <p:nvSpPr>
          <p:cNvPr id="7" name="TextBox 6"/>
          <p:cNvSpPr txBox="1"/>
          <p:nvPr/>
        </p:nvSpPr>
        <p:spPr>
          <a:xfrm>
            <a:off x="509475" y="4253018"/>
            <a:ext cx="8634529" cy="400110"/>
          </a:xfrm>
          <a:prstGeom prst="rect">
            <a:avLst/>
          </a:prstGeom>
          <a:noFill/>
        </p:spPr>
        <p:txBody>
          <a:bodyPr wrap="square" rtlCol="0">
            <a:spAutoFit/>
          </a:bodyPr>
          <a:lstStyle/>
          <a:p>
            <a:r>
              <a:rPr lang="en-US" sz="1000" i="1" dirty="0" smtClean="0"/>
              <a:t>Sources: </a:t>
            </a:r>
            <a:r>
              <a:rPr lang="en-US" sz="1000" i="1" dirty="0"/>
              <a:t> https://www.towerswatson.com/en/Insights/Newsletters/Global/executive-pay-matters/2016/Executive-Compensation-Bulletin-Making-sense-debate-non-GAAP-performance-measures-for-exec-pay-plans </a:t>
            </a:r>
          </a:p>
        </p:txBody>
      </p:sp>
    </p:spTree>
    <p:extLst>
      <p:ext uri="{BB962C8B-B14F-4D97-AF65-F5344CB8AC3E}">
        <p14:creationId xmlns:p14="http://schemas.microsoft.com/office/powerpoint/2010/main" val="2670972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56</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AI and Impact on HR</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153561"/>
            <a:ext cx="8229600" cy="3035658"/>
          </a:xfrm>
        </p:spPr>
        <p:txBody>
          <a:bodyPr/>
          <a:lstStyle/>
          <a:p>
            <a:r>
              <a:rPr lang="en-US" sz="1600" dirty="0" smtClean="0"/>
              <a:t>Companies such as Facebook and IBM are starting to incorporate artificial intelligence (AI) into their hiring practices</a:t>
            </a:r>
          </a:p>
          <a:p>
            <a:r>
              <a:rPr lang="en-US" sz="1600" dirty="0" smtClean="0"/>
              <a:t>The AI can be used to scan work examples, search through social media posts, and analyze facial expressions of applicants instead of having a human resources manager do it</a:t>
            </a:r>
          </a:p>
          <a:p>
            <a:r>
              <a:rPr lang="en-US" sz="1600" dirty="0" smtClean="0"/>
              <a:t>This is in an effort to avoid managers from injecting any personal bias that could come up</a:t>
            </a:r>
          </a:p>
          <a:p>
            <a:r>
              <a:rPr lang="en-US" sz="1600" dirty="0" smtClean="0"/>
              <a:t>Utilizing AI for this could ultimately lead to a more diverse workplace</a:t>
            </a:r>
          </a:p>
        </p:txBody>
      </p:sp>
      <p:sp>
        <p:nvSpPr>
          <p:cNvPr id="20" name="Title 1"/>
          <p:cNvSpPr txBox="1">
            <a:spLocks/>
          </p:cNvSpPr>
          <p:nvPr/>
        </p:nvSpPr>
        <p:spPr>
          <a:xfrm>
            <a:off x="457200" y="688791"/>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Artificial Intelligence: the future of HR?</a:t>
            </a:r>
            <a:endParaRPr lang="en-US" sz="2000" b="1" u="sng" dirty="0"/>
          </a:p>
        </p:txBody>
      </p:sp>
      <p:sp>
        <p:nvSpPr>
          <p:cNvPr id="7" name="TextBox 6"/>
          <p:cNvSpPr txBox="1"/>
          <p:nvPr/>
        </p:nvSpPr>
        <p:spPr>
          <a:xfrm>
            <a:off x="3391018" y="4401882"/>
            <a:ext cx="5742467" cy="246221"/>
          </a:xfrm>
          <a:prstGeom prst="rect">
            <a:avLst/>
          </a:prstGeom>
          <a:noFill/>
        </p:spPr>
        <p:txBody>
          <a:bodyPr wrap="square" rtlCol="0">
            <a:spAutoFit/>
          </a:bodyPr>
          <a:lstStyle/>
          <a:p>
            <a:r>
              <a:rPr lang="en-US" sz="1000" i="1" dirty="0"/>
              <a:t>Source: https://www.fastcompany.com/3062995/mind-and-machine/how-ai-is-changing-human-resources  </a:t>
            </a:r>
          </a:p>
        </p:txBody>
      </p:sp>
      <p:pic>
        <p:nvPicPr>
          <p:cNvPr id="10242" name="Picture 2" descr="http://media.salon.com/2016/05/terminator_genisy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561" y="3173365"/>
            <a:ext cx="1848739" cy="12285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ccs14.org/wp-content/uploads/2016/04/ai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1" y="2865480"/>
            <a:ext cx="1858129" cy="166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additive="base">
                                        <p:cTn id="12" dur="500" fill="hold"/>
                                        <p:tgtEl>
                                          <p:spTgt spid="10244"/>
                                        </p:tgtEl>
                                        <p:attrNameLst>
                                          <p:attrName>ppt_x</p:attrName>
                                        </p:attrNameLst>
                                      </p:cBhvr>
                                      <p:tavLst>
                                        <p:tav tm="0">
                                          <p:val>
                                            <p:strVal val="0-#ppt_w/2"/>
                                          </p:val>
                                        </p:tav>
                                        <p:tav tm="100000">
                                          <p:val>
                                            <p:strVal val="#ppt_x"/>
                                          </p:val>
                                        </p:tav>
                                      </p:tavLst>
                                    </p:anim>
                                    <p:anim calcmode="lin" valueType="num">
                                      <p:cBhvr additive="base">
                                        <p:cTn id="13"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 calcmode="lin" valueType="num">
                                      <p:cBhvr additive="base">
                                        <p:cTn id="18" dur="500" fill="hold"/>
                                        <p:tgtEl>
                                          <p:spTgt spid="10242"/>
                                        </p:tgtEl>
                                        <p:attrNameLst>
                                          <p:attrName>ppt_x</p:attrName>
                                        </p:attrNameLst>
                                      </p:cBhvr>
                                      <p:tavLst>
                                        <p:tav tm="0">
                                          <p:val>
                                            <p:strVal val="1+#ppt_w/2"/>
                                          </p:val>
                                        </p:tav>
                                        <p:tav tm="100000">
                                          <p:val>
                                            <p:strVal val="#ppt_x"/>
                                          </p:val>
                                        </p:tav>
                                      </p:tavLst>
                                    </p:anim>
                                    <p:anim calcmode="lin" valueType="num">
                                      <p:cBhvr additive="base">
                                        <p:cTn id="19"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57</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Work/Life Balance</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9" name="Content Placeholder 2"/>
          <p:cNvSpPr>
            <a:spLocks noGrp="1"/>
          </p:cNvSpPr>
          <p:nvPr>
            <p:ph idx="1"/>
          </p:nvPr>
        </p:nvSpPr>
        <p:spPr>
          <a:xfrm>
            <a:off x="457200" y="1153561"/>
            <a:ext cx="8229600" cy="3035658"/>
          </a:xfrm>
        </p:spPr>
        <p:txBody>
          <a:bodyPr/>
          <a:lstStyle/>
          <a:p>
            <a:r>
              <a:rPr lang="en-US" sz="1600" dirty="0" smtClean="0"/>
              <a:t>J.P. Morgan recently encouraged an unusual mandate for its investment bankers – Relax!</a:t>
            </a:r>
          </a:p>
          <a:p>
            <a:r>
              <a:rPr lang="en-US" sz="1600" dirty="0" smtClean="0"/>
              <a:t>The firm is encouraging everyone from analysts to managing directors to take time off, dubbed the “Pencils Down” initiative</a:t>
            </a:r>
          </a:p>
          <a:p>
            <a:r>
              <a:rPr lang="en-US" sz="1600" dirty="0" smtClean="0"/>
              <a:t>This is rather unusual for a big time player of Wall Street but J.P. Morgan is one of a number of companies that is taking steps to improve the work-life balance of its employees</a:t>
            </a:r>
          </a:p>
          <a:p>
            <a:r>
              <a:rPr lang="en-US" sz="1600" dirty="0" smtClean="0"/>
              <a:t>The initiative is about making people across the whole spectrum, particularly junior employees, feel that they do matter</a:t>
            </a:r>
          </a:p>
          <a:p>
            <a:endParaRPr lang="en-US" sz="1600" dirty="0" smtClean="0"/>
          </a:p>
        </p:txBody>
      </p:sp>
      <p:sp>
        <p:nvSpPr>
          <p:cNvPr id="6" name="Title 1"/>
          <p:cNvSpPr txBox="1">
            <a:spLocks/>
          </p:cNvSpPr>
          <p:nvPr/>
        </p:nvSpPr>
        <p:spPr>
          <a:xfrm>
            <a:off x="457200" y="688791"/>
            <a:ext cx="8229600" cy="4222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u="sng" dirty="0" smtClean="0"/>
              <a:t>Workaholics need to knock it off!</a:t>
            </a:r>
            <a:endParaRPr lang="en-US" sz="2000" b="1" u="sng" dirty="0"/>
          </a:p>
        </p:txBody>
      </p:sp>
      <p:pic>
        <p:nvPicPr>
          <p:cNvPr id="11266" name="Picture 2" descr="http://www.clipartbay.com/cliparts/cartoon-relaxed-person-ksq5yk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687" y="3317357"/>
            <a:ext cx="2334617" cy="1237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9376" y="4365487"/>
            <a:ext cx="1911202" cy="246221"/>
          </a:xfrm>
          <a:prstGeom prst="rect">
            <a:avLst/>
          </a:prstGeom>
          <a:noFill/>
        </p:spPr>
        <p:txBody>
          <a:bodyPr wrap="square" rtlCol="0">
            <a:spAutoFit/>
          </a:bodyPr>
          <a:lstStyle/>
          <a:p>
            <a:r>
              <a:rPr lang="en-US" sz="1000" i="1" dirty="0" smtClean="0"/>
              <a:t>Source: The Wall Street Journal</a:t>
            </a:r>
            <a:endParaRPr lang="en-US" sz="1000" i="1" dirty="0"/>
          </a:p>
        </p:txBody>
      </p:sp>
    </p:spTree>
    <p:extLst>
      <p:ext uri="{BB962C8B-B14F-4D97-AF65-F5344CB8AC3E}">
        <p14:creationId xmlns:p14="http://schemas.microsoft.com/office/powerpoint/2010/main" val="83728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down)">
                                      <p:cBhvr>
                                        <p:cTn id="12" dur="580">
                                          <p:stCondLst>
                                            <p:cond delay="0"/>
                                          </p:stCondLst>
                                        </p:cTn>
                                        <p:tgtEl>
                                          <p:spTgt spid="11266"/>
                                        </p:tgtEl>
                                      </p:cBhvr>
                                    </p:animEffect>
                                    <p:anim calcmode="lin" valueType="num">
                                      <p:cBhvr>
                                        <p:cTn id="13"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8" dur="26">
                                          <p:stCondLst>
                                            <p:cond delay="650"/>
                                          </p:stCondLst>
                                        </p:cTn>
                                        <p:tgtEl>
                                          <p:spTgt spid="11266"/>
                                        </p:tgtEl>
                                      </p:cBhvr>
                                      <p:to x="100000" y="60000"/>
                                    </p:animScale>
                                    <p:animScale>
                                      <p:cBhvr>
                                        <p:cTn id="19" dur="166" decel="50000">
                                          <p:stCondLst>
                                            <p:cond delay="676"/>
                                          </p:stCondLst>
                                        </p:cTn>
                                        <p:tgtEl>
                                          <p:spTgt spid="11266"/>
                                        </p:tgtEl>
                                      </p:cBhvr>
                                      <p:to x="100000" y="100000"/>
                                    </p:animScale>
                                    <p:animScale>
                                      <p:cBhvr>
                                        <p:cTn id="20" dur="26">
                                          <p:stCondLst>
                                            <p:cond delay="1312"/>
                                          </p:stCondLst>
                                        </p:cTn>
                                        <p:tgtEl>
                                          <p:spTgt spid="11266"/>
                                        </p:tgtEl>
                                      </p:cBhvr>
                                      <p:to x="100000" y="80000"/>
                                    </p:animScale>
                                    <p:animScale>
                                      <p:cBhvr>
                                        <p:cTn id="21" dur="166" decel="50000">
                                          <p:stCondLst>
                                            <p:cond delay="1338"/>
                                          </p:stCondLst>
                                        </p:cTn>
                                        <p:tgtEl>
                                          <p:spTgt spid="11266"/>
                                        </p:tgtEl>
                                      </p:cBhvr>
                                      <p:to x="100000" y="100000"/>
                                    </p:animScale>
                                    <p:animScale>
                                      <p:cBhvr>
                                        <p:cTn id="22" dur="26">
                                          <p:stCondLst>
                                            <p:cond delay="1642"/>
                                          </p:stCondLst>
                                        </p:cTn>
                                        <p:tgtEl>
                                          <p:spTgt spid="11266"/>
                                        </p:tgtEl>
                                      </p:cBhvr>
                                      <p:to x="100000" y="90000"/>
                                    </p:animScale>
                                    <p:animScale>
                                      <p:cBhvr>
                                        <p:cTn id="23" dur="166" decel="50000">
                                          <p:stCondLst>
                                            <p:cond delay="1668"/>
                                          </p:stCondLst>
                                        </p:cTn>
                                        <p:tgtEl>
                                          <p:spTgt spid="11266"/>
                                        </p:tgtEl>
                                      </p:cBhvr>
                                      <p:to x="100000" y="100000"/>
                                    </p:animScale>
                                    <p:animScale>
                                      <p:cBhvr>
                                        <p:cTn id="24" dur="26">
                                          <p:stCondLst>
                                            <p:cond delay="1808"/>
                                          </p:stCondLst>
                                        </p:cTn>
                                        <p:tgtEl>
                                          <p:spTgt spid="11266"/>
                                        </p:tgtEl>
                                      </p:cBhvr>
                                      <p:to x="100000" y="95000"/>
                                    </p:animScale>
                                    <p:animScale>
                                      <p:cBhvr>
                                        <p:cTn id="25"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58</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Curbing Overtime to Cut Costs</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2" name="Content Placeholder 2"/>
          <p:cNvSpPr>
            <a:spLocks noGrp="1"/>
          </p:cNvSpPr>
          <p:nvPr>
            <p:ph idx="1"/>
          </p:nvPr>
        </p:nvSpPr>
        <p:spPr>
          <a:xfrm>
            <a:off x="457200" y="1153561"/>
            <a:ext cx="8229600" cy="3035658"/>
          </a:xfrm>
        </p:spPr>
        <p:txBody>
          <a:bodyPr/>
          <a:lstStyle/>
          <a:p>
            <a:r>
              <a:rPr lang="en-US" sz="1600" dirty="0" smtClean="0"/>
              <a:t>An article recently published by Reuters explains the recent decision made by Boeing to cut overtime pay for U.S. salaried employees, a company wide effort aimed to reduced costs as a response to intense competition</a:t>
            </a:r>
          </a:p>
          <a:p>
            <a:r>
              <a:rPr lang="en-US" sz="1600" dirty="0" smtClean="0"/>
              <a:t>Part of the memo Boeing sent out to employees reads “By curbing exempt overtime pay, Boeing is challenging leaders and employees to come up with work solutions that curb the need to work overtime”</a:t>
            </a:r>
          </a:p>
          <a:p>
            <a:r>
              <a:rPr lang="en-US" sz="1600" dirty="0" smtClean="0"/>
              <a:t>Managers should aim to reduce the need to work overtime through measures such as sharing work across similar teams, training employees or using flexible schedules</a:t>
            </a:r>
          </a:p>
          <a:p>
            <a:endParaRPr lang="en-US" sz="1600" dirty="0" smtClean="0"/>
          </a:p>
          <a:p>
            <a:endParaRPr lang="en-US" sz="1600" dirty="0" smtClean="0"/>
          </a:p>
        </p:txBody>
      </p:sp>
      <p:sp>
        <p:nvSpPr>
          <p:cNvPr id="6" name="TextBox 5"/>
          <p:cNvSpPr txBox="1"/>
          <p:nvPr/>
        </p:nvSpPr>
        <p:spPr>
          <a:xfrm>
            <a:off x="5933071" y="4412515"/>
            <a:ext cx="3213688" cy="246221"/>
          </a:xfrm>
          <a:prstGeom prst="rect">
            <a:avLst/>
          </a:prstGeom>
          <a:noFill/>
        </p:spPr>
        <p:txBody>
          <a:bodyPr wrap="square" rtlCol="0">
            <a:spAutoFit/>
          </a:bodyPr>
          <a:lstStyle/>
          <a:p>
            <a:r>
              <a:rPr lang="en-US" sz="1000" i="1" dirty="0"/>
              <a:t>Source</a:t>
            </a:r>
            <a:r>
              <a:rPr lang="en-US" sz="1000" i="1" dirty="0" smtClean="0"/>
              <a:t>: http</a:t>
            </a:r>
            <a:r>
              <a:rPr lang="en-US" sz="1000" i="1" dirty="0"/>
              <a:t>://mobile.reuters.com/article/idUSKCN11K2UT </a:t>
            </a:r>
          </a:p>
        </p:txBody>
      </p:sp>
    </p:spTree>
    <p:extLst>
      <p:ext uri="{BB962C8B-B14F-4D97-AF65-F5344CB8AC3E}">
        <p14:creationId xmlns:p14="http://schemas.microsoft.com/office/powerpoint/2010/main" val="18825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7" name="Rectangle 26"/>
          <p:cNvSpPr>
            <a:spLocks noChangeArrowheads="1"/>
          </p:cNvSpPr>
          <p:nvPr/>
        </p:nvSpPr>
        <p:spPr bwMode="auto">
          <a:xfrm>
            <a:off x="647704" y="1028424"/>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Please rate your level of agreement with the following statements.</a:t>
            </a:r>
            <a:endParaRPr lang="en-US" sz="1200" dirty="0">
              <a:latin typeface="Calibri"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81556031"/>
              </p:ext>
            </p:extLst>
          </p:nvPr>
        </p:nvGraphicFramePr>
        <p:xfrm>
          <a:off x="1208092" y="1166923"/>
          <a:ext cx="6727825" cy="3386137"/>
        </p:xfrm>
        <a:graphic>
          <a:graphicData uri="http://schemas.openxmlformats.org/presentationml/2006/ole">
            <mc:AlternateContent xmlns:mc="http://schemas.openxmlformats.org/markup-compatibility/2006">
              <mc:Choice xmlns:v="urn:schemas-microsoft-com:vml" Requires="v">
                <p:oleObj spid="_x0000_s3557" name="Worksheet" r:id="rId3" imgW="8667801" imgH="4362397" progId="Excel.Sheet.8">
                  <p:link updateAutomatic="1"/>
                </p:oleObj>
              </mc:Choice>
              <mc:Fallback>
                <p:oleObj name="Worksheet" r:id="rId3" imgW="8667801" imgH="4362397" progId="Excel.Sheet.8">
                  <p:link updateAutomatic="1"/>
                  <p:pic>
                    <p:nvPicPr>
                      <p:cNvPr id="0" name=""/>
                      <p:cNvPicPr/>
                      <p:nvPr/>
                    </p:nvPicPr>
                    <p:blipFill>
                      <a:blip r:embed="rId4"/>
                      <a:stretch>
                        <a:fillRect/>
                      </a:stretch>
                    </p:blipFill>
                    <p:spPr>
                      <a:xfrm>
                        <a:off x="1208092" y="1166923"/>
                        <a:ext cx="6727825" cy="3386137"/>
                      </a:xfrm>
                      <a:prstGeom prst="rect">
                        <a:avLst/>
                      </a:prstGeom>
                    </p:spPr>
                  </p:pic>
                </p:oleObj>
              </mc:Fallback>
            </mc:AlternateContent>
          </a:graphicData>
        </a:graphic>
      </p:graphicFrame>
      <p:sp>
        <p:nvSpPr>
          <p:cNvPr id="6" name="TextBox 5"/>
          <p:cNvSpPr txBox="1"/>
          <p:nvPr/>
        </p:nvSpPr>
        <p:spPr>
          <a:xfrm>
            <a:off x="1384044" y="1294433"/>
            <a:ext cx="7402513" cy="246221"/>
          </a:xfrm>
          <a:prstGeom prst="rect">
            <a:avLst/>
          </a:prstGeom>
          <a:noFill/>
        </p:spPr>
        <p:txBody>
          <a:bodyPr wrap="square" rtlCol="0">
            <a:spAutoFit/>
          </a:bodyPr>
          <a:lstStyle/>
          <a:p>
            <a:r>
              <a:rPr lang="en-US" sz="1000" b="1" dirty="0" smtClean="0"/>
              <a:t>Our executives view our incentive compensation program(s) as effective and appropriate.</a:t>
            </a:r>
            <a:endParaRPr lang="en-US" sz="1000" b="1" dirty="0"/>
          </a:p>
        </p:txBody>
      </p:sp>
      <p:sp>
        <p:nvSpPr>
          <p:cNvPr id="8" name="TextBox 7"/>
          <p:cNvSpPr txBox="1"/>
          <p:nvPr/>
        </p:nvSpPr>
        <p:spPr>
          <a:xfrm>
            <a:off x="1384044" y="1934253"/>
            <a:ext cx="7402513" cy="246221"/>
          </a:xfrm>
          <a:prstGeom prst="rect">
            <a:avLst/>
          </a:prstGeom>
          <a:noFill/>
        </p:spPr>
        <p:txBody>
          <a:bodyPr wrap="square" rtlCol="0">
            <a:spAutoFit/>
          </a:bodyPr>
          <a:lstStyle/>
          <a:p>
            <a:r>
              <a:rPr lang="en-US" sz="1000" b="1" dirty="0" smtClean="0"/>
              <a:t>Our executives view incentive compensation as an entitlement.</a:t>
            </a:r>
            <a:endParaRPr lang="en-US" sz="1000" b="1" dirty="0"/>
          </a:p>
        </p:txBody>
      </p:sp>
      <p:sp>
        <p:nvSpPr>
          <p:cNvPr id="9" name="TextBox 8"/>
          <p:cNvSpPr txBox="1"/>
          <p:nvPr/>
        </p:nvSpPr>
        <p:spPr>
          <a:xfrm>
            <a:off x="1384044" y="2554377"/>
            <a:ext cx="7402513" cy="246221"/>
          </a:xfrm>
          <a:prstGeom prst="rect">
            <a:avLst/>
          </a:prstGeom>
          <a:noFill/>
        </p:spPr>
        <p:txBody>
          <a:bodyPr wrap="square" rtlCol="0">
            <a:spAutoFit/>
          </a:bodyPr>
          <a:lstStyle/>
          <a:p>
            <a:r>
              <a:rPr lang="en-US" sz="1000" b="1" dirty="0" smtClean="0"/>
              <a:t>Our executives understand how our compensation programs are intended to work.</a:t>
            </a:r>
            <a:endParaRPr lang="en-US" sz="1000" b="1" dirty="0"/>
          </a:p>
        </p:txBody>
      </p:sp>
      <p:sp>
        <p:nvSpPr>
          <p:cNvPr id="10" name="TextBox 9"/>
          <p:cNvSpPr txBox="1"/>
          <p:nvPr/>
        </p:nvSpPr>
        <p:spPr>
          <a:xfrm>
            <a:off x="1384044" y="3211818"/>
            <a:ext cx="7402513" cy="246221"/>
          </a:xfrm>
          <a:prstGeom prst="rect">
            <a:avLst/>
          </a:prstGeom>
          <a:noFill/>
        </p:spPr>
        <p:txBody>
          <a:bodyPr wrap="square" rtlCol="0">
            <a:spAutoFit/>
          </a:bodyPr>
          <a:lstStyle/>
          <a:p>
            <a:r>
              <a:rPr lang="en-US" sz="1000" b="1" dirty="0" smtClean="0"/>
              <a:t>Our Board of Directors understand how our compensation programs are intended to work.</a:t>
            </a:r>
            <a:endParaRPr lang="en-US" sz="1000" b="1" dirty="0"/>
          </a:p>
        </p:txBody>
      </p:sp>
    </p:spTree>
    <p:extLst>
      <p:ext uri="{BB962C8B-B14F-4D97-AF65-F5344CB8AC3E}">
        <p14:creationId xmlns:p14="http://schemas.microsoft.com/office/powerpoint/2010/main" val="41964599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59</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Presentation Recap </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0" name="Content Placeholder 2"/>
          <p:cNvSpPr txBox="1">
            <a:spLocks/>
          </p:cNvSpPr>
          <p:nvPr/>
        </p:nvSpPr>
        <p:spPr>
          <a:xfrm>
            <a:off x="553319" y="1017979"/>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dirty="0" smtClean="0">
                <a:solidFill>
                  <a:sysClr val="windowText" lastClr="000000"/>
                </a:solidFill>
                <a:latin typeface="Calibri"/>
              </a:rPr>
              <a:t>Many compensation and HR related topics are top of mind…</a:t>
            </a:r>
          </a:p>
          <a:p>
            <a:pPr marL="860425" marR="0" lvl="0" indent="-285750" algn="l" defTabSz="914400" rtl="0" eaLnBrk="1" fontAlgn="auto" latinLnBrk="0" hangingPunct="1">
              <a:lnSpc>
                <a:spcPct val="100000"/>
              </a:lnSpc>
              <a:spcBef>
                <a:spcPts val="1800"/>
              </a:spcBef>
              <a:spcAft>
                <a:spcPts val="0"/>
              </a:spcAft>
              <a:buClrTx/>
              <a:buSzTx/>
              <a:buFont typeface="Calibri" panose="020F0502020204030204" pitchFamily="34" charset="0"/>
              <a:buChar char="‒"/>
              <a:tabLst/>
              <a:defRPr/>
            </a:pPr>
            <a:r>
              <a:rPr lang="en-US" sz="1800" i="1" dirty="0" smtClean="0">
                <a:solidFill>
                  <a:srgbClr val="129166"/>
                </a:solidFill>
                <a:latin typeface="Calibri"/>
              </a:rPr>
              <a:t>Proactively stay ahead of emerging practices </a:t>
            </a:r>
          </a:p>
          <a:p>
            <a:pPr marL="860425" marR="0" lvl="0" indent="-285750" algn="l" defTabSz="914400" rtl="0" eaLnBrk="1" fontAlgn="auto" latinLnBrk="0" hangingPunct="1">
              <a:lnSpc>
                <a:spcPct val="100000"/>
              </a:lnSpc>
              <a:spcBef>
                <a:spcPts val="1800"/>
              </a:spcBef>
              <a:spcAft>
                <a:spcPts val="0"/>
              </a:spcAft>
              <a:buClrTx/>
              <a:buSzTx/>
              <a:buFont typeface="Calibri" panose="020F0502020204030204" pitchFamily="34" charset="0"/>
              <a:buChar char="‒"/>
              <a:tabLst/>
              <a:defRPr/>
            </a:pPr>
            <a:r>
              <a:rPr lang="en-US" sz="1800" i="1" dirty="0" smtClean="0">
                <a:solidFill>
                  <a:srgbClr val="129166"/>
                </a:solidFill>
                <a:latin typeface="Calibri"/>
              </a:rPr>
              <a:t>Be sure that your programs are easily understood (and therefore valued!)</a:t>
            </a:r>
          </a:p>
          <a:p>
            <a:pPr marL="860425" marR="0" lvl="0" indent="-285750" algn="l" defTabSz="914400" rtl="0" eaLnBrk="1" fontAlgn="auto" latinLnBrk="0" hangingPunct="1">
              <a:lnSpc>
                <a:spcPct val="100000"/>
              </a:lnSpc>
              <a:spcBef>
                <a:spcPts val="1800"/>
              </a:spcBef>
              <a:spcAft>
                <a:spcPts val="0"/>
              </a:spcAft>
              <a:buClrTx/>
              <a:buSzTx/>
              <a:buFont typeface="Calibri" panose="020F0502020204030204" pitchFamily="34" charset="0"/>
              <a:buChar char="‒"/>
              <a:tabLst/>
              <a:defRPr/>
            </a:pPr>
            <a:r>
              <a:rPr kumimoji="0" lang="en-US" sz="1800" b="0" i="1" u="none" strike="noStrike" kern="1200" cap="none" spc="0" normalizeH="0" baseline="0" noProof="0" dirty="0" smtClean="0">
                <a:ln>
                  <a:noFill/>
                </a:ln>
                <a:solidFill>
                  <a:srgbClr val="129166"/>
                </a:solidFill>
                <a:effectLst/>
                <a:uLnTx/>
                <a:uFillTx/>
                <a:latin typeface="Calibri"/>
              </a:rPr>
              <a:t>Know who your high-potentials are</a:t>
            </a:r>
            <a:endParaRPr kumimoji="0" lang="en-US" sz="1800" b="0" i="1" u="none" strike="noStrike" kern="1200" cap="none" spc="0" normalizeH="0" noProof="0" dirty="0" smtClean="0">
              <a:ln>
                <a:noFill/>
              </a:ln>
              <a:solidFill>
                <a:srgbClr val="129166"/>
              </a:solidFill>
              <a:effectLst/>
              <a:uLnTx/>
              <a:uFillTx/>
              <a:latin typeface="Calibri"/>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245590"/>
              </a:solidFill>
              <a:effectLst/>
              <a:uLnTx/>
              <a:uFillTx/>
              <a:latin typeface="Calibri"/>
              <a:ea typeface="+mn-ea"/>
              <a:cs typeface="+mn-cs"/>
            </a:endParaRPr>
          </a:p>
        </p:txBody>
      </p:sp>
    </p:spTree>
    <p:extLst>
      <p:ext uri="{BB962C8B-B14F-4D97-AF65-F5344CB8AC3E}">
        <p14:creationId xmlns:p14="http://schemas.microsoft.com/office/powerpoint/2010/main" val="33566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60</a:t>
            </a:fld>
            <a:endParaRPr lang="en-US" dirty="0"/>
          </a:p>
        </p:txBody>
      </p:sp>
      <p:sp>
        <p:nvSpPr>
          <p:cNvPr id="5" name="Title 1"/>
          <p:cNvSpPr>
            <a:spLocks noGrp="1"/>
          </p:cNvSpPr>
          <p:nvPr>
            <p:ph type="title"/>
          </p:nvPr>
        </p:nvSpPr>
        <p:spPr>
          <a:xfrm>
            <a:off x="647700" y="46484"/>
            <a:ext cx="8229600" cy="626985"/>
          </a:xfrm>
          <a:prstGeom prst="rect">
            <a:avLst/>
          </a:prstGeom>
        </p:spPr>
        <p:txBody>
          <a:bodyPr/>
          <a:lstStyle/>
          <a:p>
            <a:r>
              <a:rPr lang="en-US" sz="3600" dirty="0" smtClean="0"/>
              <a:t>Thank You!</a:t>
            </a:r>
            <a:endParaRPr lang="en-US" sz="3600" dirty="0"/>
          </a:p>
        </p:txBody>
      </p:sp>
      <p:sp>
        <p:nvSpPr>
          <p:cNvPr id="9" name="Content Placeholder 2"/>
          <p:cNvSpPr txBox="1">
            <a:spLocks/>
          </p:cNvSpPr>
          <p:nvPr/>
        </p:nvSpPr>
        <p:spPr>
          <a:xfrm>
            <a:off x="595851" y="1003094"/>
            <a:ext cx="8458200" cy="65560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endParaRPr lang="en-US" sz="1200" dirty="0">
              <a:solidFill>
                <a:srgbClr val="FF0000"/>
              </a:solidFill>
            </a:endParaRPr>
          </a:p>
        </p:txBody>
      </p:sp>
      <p:sp>
        <p:nvSpPr>
          <p:cNvPr id="10" name="Content Placeholder 2"/>
          <p:cNvSpPr txBox="1">
            <a:spLocks/>
          </p:cNvSpPr>
          <p:nvPr/>
        </p:nvSpPr>
        <p:spPr>
          <a:xfrm>
            <a:off x="553319" y="1007348"/>
            <a:ext cx="8458200" cy="1145241"/>
          </a:xfrm>
          <a:prstGeom prst="rect">
            <a:avLst/>
          </a:prstGeom>
        </p:spPr>
        <p:txBody>
          <a:bodyPr vert="horz" lIns="91440" tIns="45720" rIns="91440" bIns="45720" rtlCol="0">
            <a:noAutofit/>
          </a:bodyPr>
          <a:lstStyle>
            <a:lvl1pPr marL="342900" indent="-342900" algn="l" defTabSz="914400" rtl="0" eaLnBrk="1" latinLnBrk="0" hangingPunct="1">
              <a:spcBef>
                <a:spcPts val="1800"/>
              </a:spcBef>
              <a:buFont typeface="Arial" panose="020B0604020202020204" pitchFamily="34" charset="0"/>
              <a:buChar char="•"/>
              <a:defRPr sz="2800" kern="1200">
                <a:solidFill>
                  <a:schemeClr val="tx1"/>
                </a:solidFill>
                <a:latin typeface="+mn-lt"/>
                <a:ea typeface="+mn-ea"/>
                <a:cs typeface="+mn-cs"/>
              </a:defRPr>
            </a:lvl1pPr>
            <a:lvl2pPr marL="860425" indent="-228600" algn="l" defTabSz="914400" rtl="0" eaLnBrk="1" latinLnBrk="0" hangingPunct="1">
              <a:spcBef>
                <a:spcPts val="900"/>
              </a:spcBef>
              <a:buFont typeface="Courier New" panose="02070309020205020404" pitchFamily="49" charset="0"/>
              <a:buChar char="­"/>
              <a:defRPr sz="2400" kern="1200">
                <a:solidFill>
                  <a:schemeClr val="tx1"/>
                </a:solidFill>
                <a:latin typeface="+mn-lt"/>
                <a:ea typeface="+mn-ea"/>
                <a:cs typeface="+mn-cs"/>
              </a:defRPr>
            </a:lvl2pPr>
            <a:lvl3pPr marL="1317625" indent="-228600" algn="l" defTabSz="914400" rtl="0" eaLnBrk="1" latinLnBrk="0" hangingPunct="1">
              <a:spcBef>
                <a:spcPts val="6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1800" noProof="0" dirty="0" smtClean="0">
                <a:solidFill>
                  <a:sysClr val="windowText" lastClr="000000"/>
                </a:solidFill>
                <a:latin typeface="Calibri"/>
              </a:rPr>
              <a:t>Please feel free to reach out if you have any follow-up questions or comments</a:t>
            </a:r>
            <a:endParaRPr kumimoji="0" lang="en-US" sz="1800" b="0" i="1" u="none" strike="noStrike" kern="1200" cap="none" spc="0" normalizeH="0" baseline="0" noProof="0" dirty="0" smtClean="0">
              <a:ln>
                <a:noFill/>
              </a:ln>
              <a:solidFill>
                <a:srgbClr val="129166"/>
              </a:solidFill>
              <a:effectLst/>
              <a:uLnTx/>
              <a:uFillTx/>
              <a:latin typeface="Calibri"/>
            </a:endParaRP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245590"/>
              </a:solidFill>
              <a:effectLst/>
              <a:uLnTx/>
              <a:uFillTx/>
              <a:latin typeface="Calibri"/>
              <a:ea typeface="+mn-ea"/>
              <a:cs typeface="+mn-cs"/>
            </a:endParaRPr>
          </a:p>
        </p:txBody>
      </p:sp>
      <p:grpSp>
        <p:nvGrpSpPr>
          <p:cNvPr id="2" name="Group 1"/>
          <p:cNvGrpSpPr/>
          <p:nvPr/>
        </p:nvGrpSpPr>
        <p:grpSpPr>
          <a:xfrm>
            <a:off x="2536780" y="1975818"/>
            <a:ext cx="4070440" cy="2271172"/>
            <a:chOff x="2536780" y="1975817"/>
            <a:chExt cx="4070440" cy="2271172"/>
          </a:xfrm>
        </p:grpSpPr>
        <p:sp>
          <p:nvSpPr>
            <p:cNvPr id="6" name="Subtitle 2"/>
            <p:cNvSpPr txBox="1">
              <a:spLocks/>
            </p:cNvSpPr>
            <p:nvPr/>
          </p:nvSpPr>
          <p:spPr>
            <a:xfrm>
              <a:off x="2536780" y="1975817"/>
              <a:ext cx="4070440" cy="2271172"/>
            </a:xfrm>
            <a:prstGeom prst="rect">
              <a:avLst/>
            </a:prstGeom>
            <a:solidFill>
              <a:schemeClr val="accent3">
                <a:lumMod val="20000"/>
                <a:lumOff val="80000"/>
              </a:schemeClr>
            </a:solidFill>
            <a:ln>
              <a:solidFill>
                <a:srgbClr val="129166"/>
              </a:solidFill>
            </a:ln>
          </p:spPr>
          <p:txBody>
            <a:bodyPr vert="horz" wrap="none" lIns="91440" tIns="45720" rIns="91440" bIns="45720" rtlCol="0" anchor="ctr" anchorCtr="0">
              <a:noAutofit/>
            </a:bodyPr>
            <a:lstStyle>
              <a:defPPr>
                <a:defRPr lang="en-US"/>
              </a:defPPr>
              <a:lvl1pPr indent="0" algn="ctr">
                <a:lnSpc>
                  <a:spcPts val="2500"/>
                </a:lnSpc>
                <a:spcBef>
                  <a:spcPct val="20000"/>
                </a:spcBef>
                <a:buFont typeface="Arial" panose="020B0604020202020204" pitchFamily="34" charset="0"/>
                <a:buNone/>
                <a:defRPr sz="2400"/>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marL="177800" algn="l"/>
              <a:r>
                <a:rPr lang="en-US" b="1" dirty="0"/>
                <a:t>Jeremy Banoff</a:t>
              </a:r>
            </a:p>
            <a:p>
              <a:pPr marL="177800" algn="l"/>
              <a:r>
                <a:rPr lang="en-US" dirty="0"/>
                <a:t>Senior Managing Director</a:t>
              </a:r>
            </a:p>
            <a:p>
              <a:pPr marL="177800" algn="l"/>
              <a:r>
                <a:rPr lang="en-US" dirty="0"/>
                <a:t>FPL </a:t>
              </a:r>
              <a:r>
                <a:rPr lang="en-US" dirty="0" smtClean="0"/>
                <a:t>Associates</a:t>
              </a:r>
            </a:p>
            <a:p>
              <a:pPr marL="177800" algn="l"/>
              <a:r>
                <a:rPr lang="en-US" dirty="0" smtClean="0"/>
                <a:t>(312) 893-2339</a:t>
              </a:r>
            </a:p>
            <a:p>
              <a:pPr marL="177800" algn="l"/>
              <a:r>
                <a:rPr lang="en-US" dirty="0" smtClean="0">
                  <a:hlinkClick r:id="rId2"/>
                </a:rPr>
                <a:t>jbanoff@fplassociates.com</a:t>
              </a:r>
              <a:endParaRPr lang="en-US" dirty="0"/>
            </a:p>
          </p:txBody>
        </p:sp>
        <p:pic>
          <p:nvPicPr>
            <p:cNvPr id="8" name="Picture 9" descr="logo"/>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17641" r="37500" b="58090"/>
            <a:stretch>
              <a:fillRect/>
            </a:stretch>
          </p:blipFill>
          <p:spPr bwMode="auto">
            <a:xfrm>
              <a:off x="5927033" y="1984147"/>
              <a:ext cx="663575" cy="379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33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6</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6" name="Rectangle 26"/>
          <p:cNvSpPr>
            <a:spLocks noChangeArrowheads="1"/>
          </p:cNvSpPr>
          <p:nvPr/>
        </p:nvSpPr>
        <p:spPr bwMode="auto">
          <a:xfrm>
            <a:off x="647704" y="1028424"/>
            <a:ext cx="8387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What areas of your compensation programs and governance policies do you feel your executives are generally most concerned with?</a:t>
            </a:r>
          </a:p>
        </p:txBody>
      </p:sp>
      <p:graphicFrame>
        <p:nvGraphicFramePr>
          <p:cNvPr id="2" name="Object 1"/>
          <p:cNvGraphicFramePr>
            <a:graphicFrameLocks noChangeAspect="1"/>
          </p:cNvGraphicFramePr>
          <p:nvPr>
            <p:extLst>
              <p:ext uri="{D42A27DB-BD31-4B8C-83A1-F6EECF244321}">
                <p14:modId xmlns:p14="http://schemas.microsoft.com/office/powerpoint/2010/main" val="2155109926"/>
              </p:ext>
            </p:extLst>
          </p:nvPr>
        </p:nvGraphicFramePr>
        <p:xfrm>
          <a:off x="-1557863" y="1479455"/>
          <a:ext cx="9328798" cy="3007485"/>
        </p:xfrm>
        <a:graphic>
          <a:graphicData uri="http://schemas.openxmlformats.org/presentationml/2006/ole">
            <mc:AlternateContent xmlns:mc="http://schemas.openxmlformats.org/markup-compatibility/2006">
              <mc:Choice xmlns:v="urn:schemas-microsoft-com:vml" Requires="v">
                <p:oleObj spid="_x0000_s4581" name="Worksheet" r:id="rId3" imgW="12353844" imgH="3981520" progId="Excel.Sheet.8">
                  <p:link updateAutomatic="1"/>
                </p:oleObj>
              </mc:Choice>
              <mc:Fallback>
                <p:oleObj name="Worksheet" r:id="rId3" imgW="12353844" imgH="3981520" progId="Excel.Sheet.8">
                  <p:link updateAutomatic="1"/>
                  <p:pic>
                    <p:nvPicPr>
                      <p:cNvPr id="0" name=""/>
                      <p:cNvPicPr/>
                      <p:nvPr/>
                    </p:nvPicPr>
                    <p:blipFill>
                      <a:blip r:embed="rId4"/>
                      <a:stretch>
                        <a:fillRect/>
                      </a:stretch>
                    </p:blipFill>
                    <p:spPr>
                      <a:xfrm>
                        <a:off x="-1557863" y="1479455"/>
                        <a:ext cx="9328798" cy="3007485"/>
                      </a:xfrm>
                      <a:prstGeom prst="rect">
                        <a:avLst/>
                      </a:prstGeom>
                    </p:spPr>
                  </p:pic>
                </p:oleObj>
              </mc:Fallback>
            </mc:AlternateContent>
          </a:graphicData>
        </a:graphic>
      </p:graphicFrame>
    </p:spTree>
    <p:extLst>
      <p:ext uri="{BB962C8B-B14F-4D97-AF65-F5344CB8AC3E}">
        <p14:creationId xmlns:p14="http://schemas.microsoft.com/office/powerpoint/2010/main" val="2184583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7</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6" name="Rectangle 26"/>
          <p:cNvSpPr>
            <a:spLocks noChangeArrowheads="1"/>
          </p:cNvSpPr>
          <p:nvPr/>
        </p:nvSpPr>
        <p:spPr bwMode="auto">
          <a:xfrm>
            <a:off x="647704" y="1028424"/>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Do you currently compute/use an alternative pay definition</a:t>
            </a:r>
            <a:r>
              <a:rPr lang="en-US" sz="1200" b="1" i="1" dirty="0" smtClean="0">
                <a:latin typeface="Calibri" pitchFamily="34" charset="0"/>
              </a:rPr>
              <a:t>?</a:t>
            </a:r>
          </a:p>
        </p:txBody>
      </p:sp>
      <p:sp>
        <p:nvSpPr>
          <p:cNvPr id="7" name="Rectangle 26"/>
          <p:cNvSpPr>
            <a:spLocks noChangeArrowheads="1"/>
          </p:cNvSpPr>
          <p:nvPr/>
        </p:nvSpPr>
        <p:spPr bwMode="auto">
          <a:xfrm>
            <a:off x="627758" y="2157595"/>
            <a:ext cx="8387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Why do you currently use an alternative pay definition?</a:t>
            </a:r>
          </a:p>
        </p:txBody>
      </p:sp>
      <p:sp>
        <p:nvSpPr>
          <p:cNvPr id="2" name="TextBox 1"/>
          <p:cNvSpPr txBox="1"/>
          <p:nvPr/>
        </p:nvSpPr>
        <p:spPr>
          <a:xfrm>
            <a:off x="882497" y="1220357"/>
            <a:ext cx="7877840" cy="1569660"/>
          </a:xfrm>
          <a:prstGeom prst="rect">
            <a:avLst/>
          </a:prstGeom>
          <a:noFill/>
        </p:spPr>
        <p:txBody>
          <a:bodyPr wrap="square" rtlCol="0">
            <a:spAutoFit/>
          </a:bodyPr>
          <a:lstStyle/>
          <a:p>
            <a:pPr algn="just" defTabSz="914400" eaLnBrk="0" hangingPunct="0"/>
            <a:r>
              <a:rPr lang="en-US" sz="1200" dirty="0">
                <a:solidFill>
                  <a:prstClr val="black"/>
                </a:solidFill>
                <a:latin typeface="Calibri" pitchFamily="34" charset="0"/>
              </a:rPr>
              <a:t>Sixty percent (60%) of participating companies do not compute/use an alternative pay definition, while the other 40% of companies do compute/use an alternative pay definition. 13% compute/use a </a:t>
            </a:r>
            <a:r>
              <a:rPr lang="en-US" sz="1200" u="sng" dirty="0">
                <a:solidFill>
                  <a:prstClr val="black"/>
                </a:solidFill>
                <a:latin typeface="Calibri" pitchFamily="34" charset="0"/>
              </a:rPr>
              <a:t>realizable</a:t>
            </a:r>
            <a:r>
              <a:rPr lang="en-US" sz="1200" dirty="0">
                <a:solidFill>
                  <a:prstClr val="black"/>
                </a:solidFill>
                <a:latin typeface="Calibri" pitchFamily="34" charset="0"/>
              </a:rPr>
              <a:t> pay definition, 20% compute/use a </a:t>
            </a:r>
            <a:r>
              <a:rPr lang="en-US" sz="1200" u="sng" dirty="0">
                <a:solidFill>
                  <a:prstClr val="black"/>
                </a:solidFill>
                <a:latin typeface="Calibri" pitchFamily="34" charset="0"/>
              </a:rPr>
              <a:t>realized</a:t>
            </a:r>
            <a:r>
              <a:rPr lang="en-US" sz="1200" dirty="0">
                <a:solidFill>
                  <a:prstClr val="black"/>
                </a:solidFill>
                <a:latin typeface="Calibri" pitchFamily="34" charset="0"/>
              </a:rPr>
              <a:t> pay definition, and the remaining 7% compute/use </a:t>
            </a:r>
            <a:r>
              <a:rPr lang="en-US" sz="1200" u="sng" dirty="0">
                <a:solidFill>
                  <a:prstClr val="black"/>
                </a:solidFill>
                <a:latin typeface="Calibri" pitchFamily="34" charset="0"/>
              </a:rPr>
              <a:t>both</a:t>
            </a:r>
            <a:r>
              <a:rPr lang="en-US" sz="1200" dirty="0">
                <a:solidFill>
                  <a:prstClr val="black"/>
                </a:solidFill>
                <a:latin typeface="Calibri" pitchFamily="34" charset="0"/>
              </a:rPr>
              <a:t> a realizable and realized pay definition. Company performance comparisons for realized pay consist of Total Shareholder Return (TSR) at all companies that indicated a financial measure.</a:t>
            </a:r>
          </a:p>
          <a:p>
            <a:pPr lvl="0" algn="just" defTabSz="914400" eaLnBrk="0" hangingPunct="0"/>
            <a:endParaRPr lang="en-US" dirty="0">
              <a:solidFill>
                <a:prstClr val="black"/>
              </a:solidFill>
              <a:latin typeface="Calibri" pitchFamily="34" charset="0"/>
            </a:endParaRPr>
          </a:p>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003191042"/>
              </p:ext>
            </p:extLst>
          </p:nvPr>
        </p:nvGraphicFramePr>
        <p:xfrm>
          <a:off x="818705" y="2200127"/>
          <a:ext cx="7506590" cy="2801145"/>
        </p:xfrm>
        <a:graphic>
          <a:graphicData uri="http://schemas.openxmlformats.org/presentationml/2006/ole">
            <mc:AlternateContent xmlns:mc="http://schemas.openxmlformats.org/markup-compatibility/2006">
              <mc:Choice xmlns:v="urn:schemas-microsoft-com:vml" Requires="v">
                <p:oleObj spid="_x0000_s5605" name="Worksheet" r:id="rId3" imgW="8905889" imgH="3686213" progId="Excel.Sheet.8">
                  <p:link updateAutomatic="1"/>
                </p:oleObj>
              </mc:Choice>
              <mc:Fallback>
                <p:oleObj name="Worksheet" r:id="rId3" imgW="8905889" imgH="3686213" progId="Excel.Sheet.8">
                  <p:link updateAutomatic="1"/>
                  <p:pic>
                    <p:nvPicPr>
                      <p:cNvPr id="0" name=""/>
                      <p:cNvPicPr/>
                      <p:nvPr/>
                    </p:nvPicPr>
                    <p:blipFill>
                      <a:blip r:embed="rId4"/>
                      <a:stretch>
                        <a:fillRect/>
                      </a:stretch>
                    </p:blipFill>
                    <p:spPr>
                      <a:xfrm>
                        <a:off x="818705" y="2200127"/>
                        <a:ext cx="7506590" cy="2801145"/>
                      </a:xfrm>
                      <a:prstGeom prst="rect">
                        <a:avLst/>
                      </a:prstGeom>
                    </p:spPr>
                  </p:pic>
                </p:oleObj>
              </mc:Fallback>
            </mc:AlternateContent>
          </a:graphicData>
        </a:graphic>
      </p:graphicFrame>
    </p:spTree>
    <p:extLst>
      <p:ext uri="{BB962C8B-B14F-4D97-AF65-F5344CB8AC3E}">
        <p14:creationId xmlns:p14="http://schemas.microsoft.com/office/powerpoint/2010/main" val="53071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6B281-D8BD-2D47-8468-8BC299A909A7}" type="slidenum">
              <a:rPr lang="en-US" smtClean="0"/>
              <a:pPr/>
              <a:t>8</a:t>
            </a:fld>
            <a:endParaRPr lang="en-US" dirty="0"/>
          </a:p>
        </p:txBody>
      </p:sp>
      <p:sp>
        <p:nvSpPr>
          <p:cNvPr id="5" name="Title 1"/>
          <p:cNvSpPr>
            <a:spLocks noGrp="1"/>
          </p:cNvSpPr>
          <p:nvPr>
            <p:ph type="title"/>
          </p:nvPr>
        </p:nvSpPr>
        <p:spPr>
          <a:xfrm>
            <a:off x="647700" y="205979"/>
            <a:ext cx="8229600" cy="857250"/>
          </a:xfrm>
          <a:prstGeom prst="rect">
            <a:avLst/>
          </a:prstGeom>
        </p:spPr>
        <p:txBody>
          <a:bodyPr/>
          <a:lstStyle/>
          <a:p>
            <a:r>
              <a:rPr lang="en-US" sz="3600" dirty="0" smtClean="0"/>
              <a:t>HR Forum Survey Results</a:t>
            </a:r>
            <a:endParaRPr lang="en-US" sz="3600" dirty="0"/>
          </a:p>
        </p:txBody>
      </p:sp>
      <p:sp>
        <p:nvSpPr>
          <p:cNvPr id="6" name="Rectangle 26"/>
          <p:cNvSpPr>
            <a:spLocks noChangeArrowheads="1"/>
          </p:cNvSpPr>
          <p:nvPr/>
        </p:nvSpPr>
        <p:spPr bwMode="auto">
          <a:xfrm>
            <a:off x="647700" y="932727"/>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Are there aspects of your current merit increase process that you find challenging?</a:t>
            </a:r>
          </a:p>
        </p:txBody>
      </p:sp>
      <p:cxnSp>
        <p:nvCxnSpPr>
          <p:cNvPr id="7" name="Straight Connector 6"/>
          <p:cNvCxnSpPr/>
          <p:nvPr/>
        </p:nvCxnSpPr>
        <p:spPr>
          <a:xfrm>
            <a:off x="4572000" y="857678"/>
            <a:ext cx="0" cy="358673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7186" y="4346519"/>
            <a:ext cx="3124200" cy="230832"/>
          </a:xfrm>
          <a:prstGeom prst="rect">
            <a:avLst/>
          </a:prstGeom>
          <a:noFill/>
        </p:spPr>
        <p:txBody>
          <a:bodyPr wrap="square" rtlCol="0">
            <a:spAutoFit/>
          </a:bodyPr>
          <a:lstStyle/>
          <a:p>
            <a:pPr algn="ctr"/>
            <a:r>
              <a:rPr lang="en-US" sz="900" i="1" dirty="0" smtClean="0"/>
              <a:t>Other: Annual pay for long term employees</a:t>
            </a:r>
            <a:endParaRPr lang="en-US" sz="900" i="1" dirty="0"/>
          </a:p>
        </p:txBody>
      </p:sp>
      <p:graphicFrame>
        <p:nvGraphicFramePr>
          <p:cNvPr id="2" name="Object 1"/>
          <p:cNvGraphicFramePr>
            <a:graphicFrameLocks noChangeAspect="1"/>
          </p:cNvGraphicFramePr>
          <p:nvPr>
            <p:extLst>
              <p:ext uri="{D42A27DB-BD31-4B8C-83A1-F6EECF244321}">
                <p14:modId xmlns:p14="http://schemas.microsoft.com/office/powerpoint/2010/main" val="3422027111"/>
              </p:ext>
            </p:extLst>
          </p:nvPr>
        </p:nvGraphicFramePr>
        <p:xfrm>
          <a:off x="471222" y="1234688"/>
          <a:ext cx="3680936" cy="3173751"/>
        </p:xfrm>
        <a:graphic>
          <a:graphicData uri="http://schemas.openxmlformats.org/presentationml/2006/ole">
            <mc:AlternateContent xmlns:mc="http://schemas.openxmlformats.org/markup-compatibility/2006">
              <mc:Choice xmlns:v="urn:schemas-microsoft-com:vml" Requires="v">
                <p:oleObj spid="_x0000_s7654" name="Worksheet" r:id="rId3" imgW="4562541" imgH="3933742" progId="Excel.Sheet.8">
                  <p:link updateAutomatic="1"/>
                </p:oleObj>
              </mc:Choice>
              <mc:Fallback>
                <p:oleObj name="Worksheet" r:id="rId3" imgW="4562541" imgH="3933742" progId="Excel.Sheet.8">
                  <p:link updateAutomatic="1"/>
                  <p:pic>
                    <p:nvPicPr>
                      <p:cNvPr id="0" name=""/>
                      <p:cNvPicPr/>
                      <p:nvPr/>
                    </p:nvPicPr>
                    <p:blipFill>
                      <a:blip r:embed="rId4"/>
                      <a:stretch>
                        <a:fillRect/>
                      </a:stretch>
                    </p:blipFill>
                    <p:spPr>
                      <a:xfrm>
                        <a:off x="471222" y="1234688"/>
                        <a:ext cx="3680936" cy="3173751"/>
                      </a:xfrm>
                      <a:prstGeom prst="rect">
                        <a:avLst/>
                      </a:prstGeom>
                    </p:spPr>
                  </p:pic>
                </p:oleObj>
              </mc:Fallback>
            </mc:AlternateContent>
          </a:graphicData>
        </a:graphic>
      </p:graphicFrame>
      <p:sp>
        <p:nvSpPr>
          <p:cNvPr id="9" name="Rectangle 26"/>
          <p:cNvSpPr>
            <a:spLocks noChangeArrowheads="1"/>
          </p:cNvSpPr>
          <p:nvPr/>
        </p:nvSpPr>
        <p:spPr bwMode="auto">
          <a:xfrm>
            <a:off x="4688959" y="932727"/>
            <a:ext cx="46287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buFont typeface="Arial" panose="020B0604020202020204" pitchFamily="34" charset="0"/>
              <a:buChar char="•"/>
            </a:pPr>
            <a:r>
              <a:rPr lang="en-US" sz="1200" b="1" i="1" dirty="0">
                <a:latin typeface="Calibri" pitchFamily="34" charset="0"/>
              </a:rPr>
              <a:t>Which statement most accurately represents your point of view regarding the current state of your annual short-term incentive plan?</a:t>
            </a:r>
          </a:p>
          <a:p>
            <a:pPr marL="171450" indent="-171450" eaLnBrk="0" hangingPunct="0">
              <a:buFont typeface="Arial" panose="020B0604020202020204" pitchFamily="34" charset="0"/>
              <a:buChar char="•"/>
            </a:pPr>
            <a:endParaRPr lang="en-US" sz="1200" b="1" i="1" dirty="0">
              <a:latin typeface="Calibri" pitchFamily="34" charset="0"/>
            </a:endParaRPr>
          </a:p>
        </p:txBody>
      </p:sp>
      <p:sp>
        <p:nvSpPr>
          <p:cNvPr id="11" name="TextBox 10"/>
          <p:cNvSpPr txBox="1"/>
          <p:nvPr/>
        </p:nvSpPr>
        <p:spPr>
          <a:xfrm>
            <a:off x="4938380" y="1643281"/>
            <a:ext cx="3938920" cy="1384995"/>
          </a:xfrm>
          <a:prstGeom prst="rect">
            <a:avLst/>
          </a:prstGeom>
          <a:noFill/>
        </p:spPr>
        <p:txBody>
          <a:bodyPr wrap="square" rtlCol="0">
            <a:spAutoFit/>
          </a:bodyPr>
          <a:lstStyle/>
          <a:p>
            <a:pPr lvl="0" algn="just" defTabSz="914400" eaLnBrk="0" hangingPunct="0"/>
            <a:r>
              <a:rPr lang="en-US" sz="1200" dirty="0">
                <a:solidFill>
                  <a:prstClr val="black"/>
                </a:solidFill>
                <a:latin typeface="Calibri" pitchFamily="34" charset="0"/>
              </a:rPr>
              <a:t>Sixty percent (60%) of participants indicated that all aspects of their current plan design are working well.  Of the 40% that indicated the current plan design should be reviewed and potentially modified, the cash bonus goal setting process, number of metrics and their use, payout frequency, and weighting of measures were cited as revisions that should be considered.</a:t>
            </a:r>
            <a:endParaRPr lang="en-US" dirty="0">
              <a:solidFill>
                <a:prstClr val="black"/>
              </a:solidFill>
              <a:latin typeface="Calibri" pitchFamily="34" charset="0"/>
            </a:endParaRPr>
          </a:p>
        </p:txBody>
      </p:sp>
    </p:spTree>
    <p:extLst>
      <p:ext uri="{BB962C8B-B14F-4D97-AF65-F5344CB8AC3E}">
        <p14:creationId xmlns:p14="http://schemas.microsoft.com/office/powerpoint/2010/main" val="1267393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5187</TotalTime>
  <Words>4448</Words>
  <Application>Microsoft Office PowerPoint</Application>
  <PresentationFormat>On-screen Show (16:9)</PresentationFormat>
  <Paragraphs>570</Paragraphs>
  <Slides>61</Slides>
  <Notes>3</Notes>
  <HiddenSlides>0</HiddenSlides>
  <MMClips>1</MMClips>
  <ScaleCrop>false</ScaleCrop>
  <HeadingPairs>
    <vt:vector size="6" baseType="variant">
      <vt:variant>
        <vt:lpstr>Theme</vt:lpstr>
      </vt:variant>
      <vt:variant>
        <vt:i4>3</vt:i4>
      </vt:variant>
      <vt:variant>
        <vt:lpstr>Links</vt:lpstr>
      </vt:variant>
      <vt:variant>
        <vt:i4>7</vt:i4>
      </vt:variant>
      <vt:variant>
        <vt:lpstr>Slide Titles</vt:lpstr>
      </vt:variant>
      <vt:variant>
        <vt:i4>61</vt:i4>
      </vt:variant>
    </vt:vector>
  </HeadingPairs>
  <TitlesOfParts>
    <vt:vector size="71" baseType="lpstr">
      <vt:lpstr>Office Theme</vt:lpstr>
      <vt:lpstr>Family Feud Master</vt:lpstr>
      <vt:lpstr>1_Family Feud Master</vt:lpstr>
      <vt:lpstr>\\fpladvisorygroup.local\Data\Public\Survey\Department Data\Surveys 2016\Hot Topics in Compensation\Data Analysis\Data Analysis.xls!Q1![Data Analysis.xls]Q1 Chart 4</vt:lpstr>
      <vt:lpstr>\\fpladvisorygroup.local\Data\Public\Survey\Department Data\Surveys 2016\Hot Topics in Compensation\Data Analysis\Data Analysis.xls!Q2![Data Analysis.xls]Q2 Chart 1</vt:lpstr>
      <vt:lpstr>\\fpladvisorygroup.local\Data\Public\Survey\Department Data\Surveys 2016\Hot Topics in Compensation\Data Analysis\Data Analysis.xls!Q3![Data Analysis.xls]Q3 Chart 1</vt:lpstr>
      <vt:lpstr>\\fpladvisorygroup.local\Data\Public\Survey\Department Data\Surveys 2016\Hot Topics in Compensation\Data Analysis\Data Analysis.xls!Q4![Data Analysis.xls]Q4 Chart 4</vt:lpstr>
      <vt:lpstr>\\fpladvisorygroup.local\Data\Public\Survey\Department Data\Surveys 2016\Hot Topics in Compensation\Data Analysis\Data Analysis.xls!Q6![Data Analysis.xls]Q6 Chart 1</vt:lpstr>
      <vt:lpstr>\\fpladvisorygroup.local\Data\Public\Survey\Department Data\Surveys 2016\Hot Topics in Compensation\Data Analysis\Data Analysis.xls!Q9![Data Analysis.xls]Q9 Chart 1</vt:lpstr>
      <vt:lpstr>\\fpladvisorygroup.local\Data\Public\Comp\Department Data\FPL Clients\CompGrup\2016 Comp All Inclusive\2016 Proxies\Top 100 Analysis\Top 100 Summary File 2016.xlsx!Position Graph![Top 100 Summary File 2016.xlsx]Position Graph Chart 4</vt:lpstr>
      <vt:lpstr>PowerPoint Presentation</vt:lpstr>
      <vt:lpstr>Welcome!</vt:lpstr>
      <vt:lpstr>Today’s Purpose…Agenda</vt:lpstr>
      <vt:lpstr>HR Forum Survey Results</vt:lpstr>
      <vt:lpstr>HR Forum Survey Results</vt:lpstr>
      <vt:lpstr>HR Forum Survey Results</vt:lpstr>
      <vt:lpstr>HR Forum Survey Results</vt:lpstr>
      <vt:lpstr>HR Forum Survey Results</vt:lpstr>
      <vt:lpstr>HR Forum Survey Results</vt:lpstr>
      <vt:lpstr>      Let’s have Some Fun...                 </vt:lpstr>
      <vt:lpstr>PowerPoint Presentation</vt:lpstr>
      <vt:lpstr>PowerPoint Presentation</vt:lpstr>
      <vt:lpstr>PowerPoint Presentation</vt:lpstr>
      <vt:lpstr>HR Forum Survey Results</vt:lpstr>
      <vt:lpstr>Agenda</vt:lpstr>
      <vt:lpstr>While you’re still awake…key legislative items</vt:lpstr>
      <vt:lpstr>CEO Pay Ratio Disclosure</vt:lpstr>
      <vt:lpstr>Agenda</vt:lpstr>
      <vt:lpstr>Hot Topics in Compensation and in the Board Room</vt:lpstr>
      <vt:lpstr>Hot Topics in Compensation and in the Board Room</vt:lpstr>
      <vt:lpstr>Hot Topics in Compensation and in the Board Room</vt:lpstr>
      <vt:lpstr>Hot Topics in Compensation and in the Board Room</vt:lpstr>
      <vt:lpstr>Hot Topics in Compensation and in the Board Room</vt:lpstr>
      <vt:lpstr>Hot Topics in Compensation and in the Board Room</vt:lpstr>
      <vt:lpstr>Hot Topics in Compensation and in the Board Room</vt:lpstr>
      <vt:lpstr>Hot Topics in Compensation and in the Board Room</vt:lpstr>
      <vt:lpstr>Hot Topics in Compensation and in the Board Room</vt:lpstr>
      <vt:lpstr>Hot Topics from Investors</vt:lpstr>
      <vt:lpstr>Hot Topics from Investors</vt:lpstr>
      <vt:lpstr>Hot Topics from Investors</vt:lpstr>
      <vt:lpstr>Hot Topics from Investors</vt:lpstr>
      <vt:lpstr>Hot Topics from Investors</vt:lpstr>
      <vt:lpstr>Agenda</vt:lpstr>
      <vt:lpstr>REIT Performance by Sector</vt:lpstr>
      <vt:lpstr>REIT Performance by Sector</vt:lpstr>
      <vt:lpstr>Key REIT Executive Compensation Trends</vt:lpstr>
      <vt:lpstr>Key REIT Executive Compensation Trends</vt:lpstr>
      <vt:lpstr>Key REIT Executive Compensation Trends</vt:lpstr>
      <vt:lpstr>Key REIT Executive Compensation Trends</vt:lpstr>
      <vt:lpstr>Key REIT Executive Compensation Trends</vt:lpstr>
      <vt:lpstr>Key REIT Executive Compensation Trends</vt:lpstr>
      <vt:lpstr>Key REIT Executive Compensation Trends</vt:lpstr>
      <vt:lpstr>Agenda</vt:lpstr>
      <vt:lpstr>Hot Topics for HR in 2016</vt:lpstr>
      <vt:lpstr>Performance Reviews/Appraisals</vt:lpstr>
      <vt:lpstr>Performance Reviews/Appraisals</vt:lpstr>
      <vt:lpstr>Say Goodbye to the Annual Pay Raise</vt:lpstr>
      <vt:lpstr>Agenda</vt:lpstr>
      <vt:lpstr>Total Rewards</vt:lpstr>
      <vt:lpstr>Total Rewards – Beyond Pay</vt:lpstr>
      <vt:lpstr>2016 PayScale Compensation Best Practices Report</vt:lpstr>
      <vt:lpstr>2016 PayScale Compensation Best Practices Report</vt:lpstr>
      <vt:lpstr>2016 PayScale Compensation Best Practices Report</vt:lpstr>
      <vt:lpstr>Is a CEO’s Pay and Likeness negatively correlated?</vt:lpstr>
      <vt:lpstr>Commonsense Corporate Governance Principles</vt:lpstr>
      <vt:lpstr>Non-GAAP Rules May Spark Changes</vt:lpstr>
      <vt:lpstr>AI and Impact on HR</vt:lpstr>
      <vt:lpstr>Work/Life Balance</vt:lpstr>
      <vt:lpstr>Curbing Overtime to Cut Costs</vt:lpstr>
      <vt:lpstr>Presentation Recap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nareit</dc:creator>
  <cp:lastModifiedBy>Afia Nyarko</cp:lastModifiedBy>
  <cp:revision>337</cp:revision>
  <cp:lastPrinted>2016-09-23T13:48:54Z</cp:lastPrinted>
  <dcterms:created xsi:type="dcterms:W3CDTF">2015-08-07T18:11:13Z</dcterms:created>
  <dcterms:modified xsi:type="dcterms:W3CDTF">2016-09-29T20:05:28Z</dcterms:modified>
</cp:coreProperties>
</file>